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xml" ContentType="application/vnd.openxmlformats-officedocument.presentationml.tags+xml"/>
  <Override PartName="/ppt/notesSlides/notesSlide43.xml" ContentType="application/vnd.openxmlformats-officedocument.presentationml.notesSlide+xml"/>
  <Override PartName="/ppt/tags/tag2.xml" ContentType="application/vnd.openxmlformats-officedocument.presentationml.tags+xml"/>
  <Override PartName="/ppt/notesSlides/notesSlide44.xml" ContentType="application/vnd.openxmlformats-officedocument.presentationml.notesSlide+xml"/>
  <Override PartName="/ppt/tags/tag3.xml" ContentType="application/vnd.openxmlformats-officedocument.presentationml.tags+xml"/>
  <Override PartName="/ppt/notesSlides/notesSlide45.xml" ContentType="application/vnd.openxmlformats-officedocument.presentationml.notesSlide+xml"/>
  <Override PartName="/ppt/tags/tag4.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703" r:id="rId2"/>
    <p:sldId id="710" r:id="rId3"/>
    <p:sldId id="704" r:id="rId4"/>
    <p:sldId id="719" r:id="rId5"/>
    <p:sldId id="771" r:id="rId6"/>
    <p:sldId id="773" r:id="rId7"/>
    <p:sldId id="718" r:id="rId8"/>
    <p:sldId id="712" r:id="rId9"/>
    <p:sldId id="739" r:id="rId10"/>
    <p:sldId id="740" r:id="rId11"/>
    <p:sldId id="741" r:id="rId12"/>
    <p:sldId id="722" r:id="rId13"/>
    <p:sldId id="713" r:id="rId14"/>
    <p:sldId id="735" r:id="rId15"/>
    <p:sldId id="714" r:id="rId16"/>
    <p:sldId id="736" r:id="rId17"/>
    <p:sldId id="737" r:id="rId18"/>
    <p:sldId id="738" r:id="rId19"/>
    <p:sldId id="778" r:id="rId20"/>
    <p:sldId id="720" r:id="rId21"/>
    <p:sldId id="721" r:id="rId22"/>
    <p:sldId id="753" r:id="rId23"/>
    <p:sldId id="724" r:id="rId24"/>
    <p:sldId id="756" r:id="rId25"/>
    <p:sldId id="755" r:id="rId26"/>
    <p:sldId id="723" r:id="rId27"/>
    <p:sldId id="752" r:id="rId28"/>
    <p:sldId id="717" r:id="rId29"/>
    <p:sldId id="774" r:id="rId30"/>
    <p:sldId id="761" r:id="rId31"/>
    <p:sldId id="775" r:id="rId32"/>
    <p:sldId id="762" r:id="rId33"/>
    <p:sldId id="743" r:id="rId34"/>
    <p:sldId id="745" r:id="rId35"/>
    <p:sldId id="748" r:id="rId36"/>
    <p:sldId id="749" r:id="rId37"/>
    <p:sldId id="750" r:id="rId38"/>
    <p:sldId id="751" r:id="rId39"/>
    <p:sldId id="727" r:id="rId40"/>
    <p:sldId id="769" r:id="rId41"/>
    <p:sldId id="768" r:id="rId42"/>
    <p:sldId id="770" r:id="rId43"/>
    <p:sldId id="763" r:id="rId44"/>
    <p:sldId id="764" r:id="rId45"/>
    <p:sldId id="765" r:id="rId46"/>
    <p:sldId id="766" r:id="rId47"/>
    <p:sldId id="767" r:id="rId48"/>
    <p:sldId id="731" r:id="rId49"/>
    <p:sldId id="732" r:id="rId50"/>
    <p:sldId id="733" r:id="rId51"/>
    <p:sldId id="734" r:id="rId52"/>
    <p:sldId id="776" r:id="rId53"/>
    <p:sldId id="777" r:id="rId54"/>
    <p:sldId id="705" r:id="rId5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3B3B3"/>
    <a:srgbClr val="FF0000"/>
    <a:srgbClr val="FF9933"/>
    <a:srgbClr val="D93238"/>
    <a:srgbClr val="FFFF00"/>
    <a:srgbClr val="C0C0C0"/>
    <a:srgbClr val="B2B2B2"/>
    <a:srgbClr val="00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33" autoAdjust="0"/>
    <p:restoredTop sz="94660"/>
  </p:normalViewPr>
  <p:slideViewPr>
    <p:cSldViewPr>
      <p:cViewPr varScale="1">
        <p:scale>
          <a:sx n="72" d="100"/>
          <a:sy n="72" d="100"/>
        </p:scale>
        <p:origin x="1692" y="7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120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4" Type="http://schemas.openxmlformats.org/officeDocument/2006/relationships/image" Target="../media/image5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7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smtClean="0"/>
            </a:lvl1pPr>
          </a:lstStyle>
          <a:p>
            <a:pPr>
              <a:defRPr/>
            </a:pPr>
            <a:endParaRPr lang="en-US"/>
          </a:p>
        </p:txBody>
      </p:sp>
      <p:sp>
        <p:nvSpPr>
          <p:cNvPr id="3891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smtClean="0"/>
            </a:lvl1pPr>
          </a:lstStyle>
          <a:p>
            <a:pPr>
              <a:defRPr/>
            </a:pPr>
            <a:endParaRPr lang="en-US"/>
          </a:p>
        </p:txBody>
      </p:sp>
      <p:sp>
        <p:nvSpPr>
          <p:cNvPr id="471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smtClean="0"/>
            </a:lvl1pPr>
          </a:lstStyle>
          <a:p>
            <a:pPr>
              <a:defRPr/>
            </a:pPr>
            <a:endParaRPr lang="en-US"/>
          </a:p>
        </p:txBody>
      </p:sp>
      <p:sp>
        <p:nvSpPr>
          <p:cNvPr id="3891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smtClean="0"/>
            </a:lvl1pPr>
          </a:lstStyle>
          <a:p>
            <a:pPr>
              <a:defRPr/>
            </a:pPr>
            <a:fld id="{AC13CD5B-0204-4720-83B2-D048B1B9000A}" type="slidenum">
              <a:rPr lang="en-US"/>
              <a:pPr>
                <a:defRPr/>
              </a:pPr>
              <a:t>‹#›</a:t>
            </a:fld>
            <a:endParaRPr lang="en-US"/>
          </a:p>
        </p:txBody>
      </p:sp>
    </p:spTree>
    <p:extLst>
      <p:ext uri="{BB962C8B-B14F-4D97-AF65-F5344CB8AC3E}">
        <p14:creationId xmlns:p14="http://schemas.microsoft.com/office/powerpoint/2010/main" val="2931225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687356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163059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770284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62052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13</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4009907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14</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98275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15</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842964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4160331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17</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389974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443171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19</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19356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4115233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20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906626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21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434306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22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103362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23</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225710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07EBE-B4AD-489B-B5B5-DE61BBB7D003}" type="slidenum">
              <a:rPr lang="en-US" smtClean="0"/>
              <a:pPr/>
              <a:t>24</a:t>
            </a:fld>
            <a:endParaRPr lang="en-US"/>
          </a:p>
        </p:txBody>
      </p:sp>
    </p:spTree>
    <p:extLst>
      <p:ext uri="{BB962C8B-B14F-4D97-AF65-F5344CB8AC3E}">
        <p14:creationId xmlns:p14="http://schemas.microsoft.com/office/powerpoint/2010/main" val="3011370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07EBE-B4AD-489B-B5B5-DE61BBB7D003}" type="slidenum">
              <a:rPr lang="en-US" smtClean="0"/>
              <a:pPr/>
              <a:t>25</a:t>
            </a:fld>
            <a:endParaRPr lang="en-US"/>
          </a:p>
        </p:txBody>
      </p:sp>
    </p:spTree>
    <p:extLst>
      <p:ext uri="{BB962C8B-B14F-4D97-AF65-F5344CB8AC3E}">
        <p14:creationId xmlns:p14="http://schemas.microsoft.com/office/powerpoint/2010/main" val="3011370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26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694345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27</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20242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28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665515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29</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138735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4160755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655109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728788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571497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30E18EB-51C6-4A14-B7A0-0AB2E6EBC4E4}" type="slidenum">
              <a:rPr smtClean="0"/>
              <a:pPr/>
              <a:t>33</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57850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0CE79DC7-6EDF-4F96-8844-E6158BA82B39}" type="slidenum">
              <a:rPr smtClean="0"/>
              <a:pPr/>
              <a:t>34</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78745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12105767-D81F-43C4-BB33-D9BB3BF24495}" type="slidenum">
              <a:rPr smtClean="0"/>
              <a:pPr/>
              <a:t>35</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69170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F63AB24C-835A-4CCA-95F9-D97D5C68FA41}" type="slidenum">
              <a:rPr smtClean="0"/>
              <a:pPr/>
              <a:t>36</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95264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277AA1DE-FAE8-44CF-9171-035D892FDBB4}" type="slidenum">
              <a:rPr smtClean="0"/>
              <a:pPr/>
              <a:t>37</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90053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C877764D-E8E8-4457-B3BD-98677294A012}" type="slidenum">
              <a:rPr smtClean="0"/>
              <a:pPr/>
              <a:t>38</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79374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39</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78564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4</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553178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40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354641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letter size</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023492F-D4D4-B94F-AE6F-57AB7ABFFDC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65918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Example of Super resolution image, and explain what kind of questions we can answer like protein-protein interaction but studying co-localization.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you cannot tell whether they are random or not. Give two examples of two highly dense images both are random but one has more overlaps because there is more red. and give the IF s for the two same images, we have created a new measure obtained by modeling cluster interactions.</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023492F-D4D4-B94F-AE6F-57AB7ABFFDC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91953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a:lstStyle/>
          <a:p>
            <a:fld id="{BFC7E92A-A830-D14C-ABA3-41034725258F}" type="slidenum">
              <a:rPr lang="en-US">
                <a:latin typeface="Calibri" pitchFamily="-112" charset="0"/>
                <a:ea typeface="ＭＳ Ｐゴシック" pitchFamily="-112" charset="-128"/>
                <a:cs typeface="ＭＳ Ｐゴシック" pitchFamily="-112" charset="-128"/>
              </a:rPr>
              <a:pPr/>
              <a:t>50</a:t>
            </a:fld>
            <a:endParaRPr lang="en-US">
              <a:latin typeface="Calibri" pitchFamily="-112" charset="0"/>
              <a:ea typeface="ＭＳ Ｐゴシック" pitchFamily="-112" charset="-128"/>
              <a:cs typeface="ＭＳ Ｐゴシック" pitchFamily="-112" charset="-128"/>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a:lstStyle/>
          <a:p>
            <a:pPr eaLnBrk="1" hangingPunct="1">
              <a:spcBef>
                <a:spcPct val="0"/>
              </a:spcBef>
            </a:pPr>
            <a:endParaRPr lang="en-US" dirty="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61754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a:lstStyle/>
          <a:p>
            <a:pPr eaLnBrk="1" hangingPunct="1">
              <a:spcBef>
                <a:spcPct val="0"/>
              </a:spcBef>
            </a:pPr>
            <a:endParaRPr lang="en-US" dirty="0">
              <a:ea typeface="ＭＳ Ｐゴシック" pitchFamily="-112" charset="-128"/>
              <a:cs typeface="ＭＳ Ｐゴシック" pitchFamily="-112" charset="-128"/>
            </a:endParaRPr>
          </a:p>
        </p:txBody>
      </p:sp>
      <p:sp>
        <p:nvSpPr>
          <p:cNvPr id="35844" name="Slide Number Placeholder 3"/>
          <p:cNvSpPr>
            <a:spLocks noGrp="1"/>
          </p:cNvSpPr>
          <p:nvPr>
            <p:ph type="sldNum" sz="quarter" idx="5"/>
          </p:nvPr>
        </p:nvSpPr>
        <p:spPr bwMode="auto">
          <a:noFill/>
          <a:ln>
            <a:miter lim="800000"/>
            <a:headEnd/>
            <a:tailEnd/>
          </a:ln>
        </p:spPr>
        <p:txBody>
          <a:bodyPr/>
          <a:lstStyle/>
          <a:p>
            <a:fld id="{55E6395B-2F72-7042-8A1A-20F1FC6AA509}" type="slidenum">
              <a:rPr lang="en-US">
                <a:latin typeface="Calibri" pitchFamily="-112" charset="0"/>
                <a:ea typeface="ＭＳ Ｐゴシック" pitchFamily="-112" charset="-128"/>
                <a:cs typeface="ＭＳ Ｐゴシック" pitchFamily="-112" charset="-128"/>
              </a:rPr>
              <a:pPr/>
              <a:t>51</a:t>
            </a:fld>
            <a:endParaRPr lang="en-US">
              <a:latin typeface="Calibri"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544013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a:lstStyle/>
          <a:p>
            <a:pPr eaLnBrk="1" hangingPunct="1">
              <a:spcBef>
                <a:spcPct val="0"/>
              </a:spcBef>
            </a:pPr>
            <a:endParaRPr lang="en-US" dirty="0">
              <a:ea typeface="ＭＳ Ｐゴシック" pitchFamily="-112" charset="-128"/>
              <a:cs typeface="ＭＳ Ｐゴシック" pitchFamily="-112" charset="-128"/>
            </a:endParaRPr>
          </a:p>
        </p:txBody>
      </p:sp>
      <p:sp>
        <p:nvSpPr>
          <p:cNvPr id="35844" name="Slide Number Placeholder 3"/>
          <p:cNvSpPr>
            <a:spLocks noGrp="1"/>
          </p:cNvSpPr>
          <p:nvPr>
            <p:ph type="sldNum" sz="quarter" idx="5"/>
          </p:nvPr>
        </p:nvSpPr>
        <p:spPr bwMode="auto">
          <a:noFill/>
          <a:ln>
            <a:miter lim="800000"/>
            <a:headEnd/>
            <a:tailEnd/>
          </a:ln>
        </p:spPr>
        <p:txBody>
          <a:bodyPr/>
          <a:lstStyle/>
          <a:p>
            <a:fld id="{55E6395B-2F72-7042-8A1A-20F1FC6AA509}" type="slidenum">
              <a:rPr lang="en-US">
                <a:latin typeface="Calibri" pitchFamily="-112" charset="0"/>
                <a:ea typeface="ＭＳ Ｐゴシック" pitchFamily="-112" charset="-128"/>
                <a:cs typeface="ＭＳ Ｐゴシック" pitchFamily="-112" charset="-128"/>
              </a:rPr>
              <a:pPr/>
              <a:t>52</a:t>
            </a:fld>
            <a:endParaRPr lang="en-US">
              <a:latin typeface="Calibri"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145174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a:lstStyle/>
          <a:p>
            <a:pPr eaLnBrk="1" hangingPunct="1">
              <a:spcBef>
                <a:spcPct val="0"/>
              </a:spcBef>
            </a:pPr>
            <a:endParaRPr lang="en-US" dirty="0">
              <a:ea typeface="ＭＳ Ｐゴシック" pitchFamily="-112" charset="-128"/>
              <a:cs typeface="ＭＳ Ｐゴシック" pitchFamily="-112" charset="-128"/>
            </a:endParaRPr>
          </a:p>
        </p:txBody>
      </p:sp>
      <p:sp>
        <p:nvSpPr>
          <p:cNvPr id="35844" name="Slide Number Placeholder 3"/>
          <p:cNvSpPr>
            <a:spLocks noGrp="1"/>
          </p:cNvSpPr>
          <p:nvPr>
            <p:ph type="sldNum" sz="quarter" idx="5"/>
          </p:nvPr>
        </p:nvSpPr>
        <p:spPr bwMode="auto">
          <a:noFill/>
          <a:ln>
            <a:miter lim="800000"/>
            <a:headEnd/>
            <a:tailEnd/>
          </a:ln>
        </p:spPr>
        <p:txBody>
          <a:bodyPr/>
          <a:lstStyle/>
          <a:p>
            <a:fld id="{55E6395B-2F72-7042-8A1A-20F1FC6AA509}" type="slidenum">
              <a:rPr lang="en-US">
                <a:latin typeface="Calibri" pitchFamily="-112" charset="0"/>
                <a:ea typeface="ＭＳ Ｐゴシック" pitchFamily="-112" charset="-128"/>
                <a:cs typeface="ＭＳ Ｐゴシック" pitchFamily="-112" charset="-128"/>
              </a:rPr>
              <a:pPr/>
              <a:t>53</a:t>
            </a:fld>
            <a:endParaRPr lang="en-US">
              <a:latin typeface="Calibri"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952795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54</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733173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5</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472171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960382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7</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65198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7704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F4AB2B-6167-4E50-8953-AA6E795D1717}" type="slidenum">
              <a:rPr lang="en-US"/>
              <a:pPr/>
              <a:t>9</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946141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629F3B-D01A-4B80-A8AA-042D9B801E04}" type="slidenum">
              <a:rPr lang="en-US"/>
              <a:pPr>
                <a:defRPr/>
              </a:pPr>
              <a:t>‹#›</a:t>
            </a:fld>
            <a:endParaRPr lang="en-US"/>
          </a:p>
        </p:txBody>
      </p:sp>
    </p:spTree>
  </p:cSld>
  <p:clrMapOvr>
    <a:masterClrMapping/>
  </p:clrMapOvr>
  <p:transition spd="med">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2F0A88-CA53-4CDF-BD0E-AEFA1A4188C2}" type="slidenum">
              <a:rPr lang="en-US"/>
              <a:pPr>
                <a:defRPr/>
              </a:pPr>
              <a:t>‹#›</a:t>
            </a:fld>
            <a:endParaRPr lang="en-US"/>
          </a:p>
        </p:txBody>
      </p:sp>
    </p:spTree>
  </p:cSld>
  <p:clrMapOvr>
    <a:masterClrMapping/>
  </p:clrMapOvr>
  <p:transition spd="med">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3DBD66-EED6-42EB-94C7-BD851A0A3198}" type="slidenum">
              <a:rPr lang="en-US"/>
              <a:pPr>
                <a:defRPr/>
              </a:pPr>
              <a:t>‹#›</a:t>
            </a:fld>
            <a:endParaRPr lang="en-US"/>
          </a:p>
        </p:txBody>
      </p:sp>
    </p:spTree>
  </p:cSld>
  <p:clrMapOvr>
    <a:masterClrMapping/>
  </p:clrMapOvr>
  <p:transition spd="med">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2B8B15-0084-42EB-8715-D2F062325CD0}" type="slidenum">
              <a:rPr lang="en-US"/>
              <a:pPr>
                <a:defRPr/>
              </a:pPr>
              <a:t>‹#›</a:t>
            </a:fld>
            <a:endParaRPr lang="en-US"/>
          </a:p>
        </p:txBody>
      </p:sp>
    </p:spTree>
  </p:cSld>
  <p:clrMapOvr>
    <a:masterClrMapping/>
  </p:clrMapOvr>
  <p:transition spd="med">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A5B6AD-6D13-4D0F-BE32-D19F4AD572C9}" type="slidenum">
              <a:rPr lang="en-US"/>
              <a:pPr>
                <a:defRPr/>
              </a:pPr>
              <a:t>‹#›</a:t>
            </a:fld>
            <a:endParaRPr lang="en-US"/>
          </a:p>
        </p:txBody>
      </p:sp>
    </p:spTree>
  </p:cSld>
  <p:clrMapOvr>
    <a:masterClrMapping/>
  </p:clrMapOvr>
  <p:transition spd="med">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87EF72-7CC2-4747-B68E-56B373F3127B}" type="slidenum">
              <a:rPr lang="en-US"/>
              <a:pPr>
                <a:defRPr/>
              </a:pPr>
              <a:t>‹#›</a:t>
            </a:fld>
            <a:endParaRPr lang="en-US"/>
          </a:p>
        </p:txBody>
      </p:sp>
    </p:spTree>
  </p:cSld>
  <p:clrMapOvr>
    <a:masterClrMapping/>
  </p:clrMapOvr>
  <p:transition spd="med">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183AAD-AE39-479E-9858-7571DD73F42B}" type="slidenum">
              <a:rPr lang="en-US"/>
              <a:pPr>
                <a:defRPr/>
              </a:pPr>
              <a:t>‹#›</a:t>
            </a:fld>
            <a:endParaRPr lang="en-US"/>
          </a:p>
        </p:txBody>
      </p:sp>
    </p:spTree>
  </p:cSld>
  <p:clrMapOvr>
    <a:masterClrMapping/>
  </p:clrMapOvr>
  <p:transition spd="med">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AB07A6F-EA16-4453-8E0C-7AA46D4B2064}" type="slidenum">
              <a:rPr lang="en-US"/>
              <a:pPr>
                <a:defRPr/>
              </a:pPr>
              <a:t>‹#›</a:t>
            </a:fld>
            <a:endParaRPr lang="en-US"/>
          </a:p>
        </p:txBody>
      </p:sp>
    </p:spTree>
  </p:cSld>
  <p:clrMapOvr>
    <a:masterClrMapping/>
  </p:clrMapOvr>
  <p:transition spd="med">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AB9930-B101-4AC6-923D-3FCAA5E31241}" type="slidenum">
              <a:rPr lang="en-US"/>
              <a:pPr>
                <a:defRPr/>
              </a:pPr>
              <a:t>‹#›</a:t>
            </a:fld>
            <a:endParaRPr lang="en-US"/>
          </a:p>
        </p:txBody>
      </p:sp>
    </p:spTree>
  </p:cSld>
  <p:clrMapOvr>
    <a:masterClrMapping/>
  </p:clrMapOvr>
  <p:transition spd="med">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3C32E6-3812-4755-AB7A-4D138666BF18}" type="slidenum">
              <a:rPr lang="en-US"/>
              <a:pPr>
                <a:defRPr/>
              </a:pPr>
              <a:t>‹#›</a:t>
            </a:fld>
            <a:endParaRPr lang="en-US"/>
          </a:p>
        </p:txBody>
      </p:sp>
    </p:spTree>
  </p:cSld>
  <p:clrMapOvr>
    <a:masterClrMapping/>
  </p:clrMapOvr>
  <p:transition spd="med">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AD04B0-D64B-4FE2-A4FF-56CAA9D3408D}" type="slidenum">
              <a:rPr lang="en-US"/>
              <a:pPr>
                <a:defRPr/>
              </a:pPr>
              <a:t>‹#›</a:t>
            </a:fld>
            <a:endParaRPr lang="en-US"/>
          </a:p>
        </p:txBody>
      </p:sp>
    </p:spTree>
  </p:cSld>
  <p:clrMapOvr>
    <a:masterClrMapping/>
  </p:clrMapOvr>
  <p:transition spd="med">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0DD0022-3B45-45DA-9188-8BBB775384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7.bin"/><Relationship Id="rId3" Type="http://schemas.openxmlformats.org/officeDocument/2006/relationships/notesSlide" Target="../notesSlides/notesSlide13.xml"/><Relationship Id="rId7" Type="http://schemas.openxmlformats.org/officeDocument/2006/relationships/image" Target="../media/image56.wmf"/><Relationship Id="rId12" Type="http://schemas.openxmlformats.org/officeDocument/2006/relationships/image" Target="../media/image58.wmf"/><Relationship Id="rId2" Type="http://schemas.openxmlformats.org/officeDocument/2006/relationships/slideLayout" Target="../slideLayouts/slideLayout1.xml"/><Relationship Id="rId16" Type="http://schemas.openxmlformats.org/officeDocument/2006/relationships/image" Target="../media/image60.wmf"/><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oleObject" Target="../embeddings/oleObject6.bin"/><Relationship Id="rId5" Type="http://schemas.openxmlformats.org/officeDocument/2006/relationships/image" Target="../media/image55.wmf"/><Relationship Id="rId15" Type="http://schemas.openxmlformats.org/officeDocument/2006/relationships/oleObject" Target="../embeddings/oleObject8.bin"/><Relationship Id="rId10" Type="http://schemas.openxmlformats.org/officeDocument/2006/relationships/image" Target="../media/image61.png"/><Relationship Id="rId4" Type="http://schemas.openxmlformats.org/officeDocument/2006/relationships/oleObject" Target="../embeddings/oleObject3.bin"/><Relationship Id="rId9" Type="http://schemas.openxmlformats.org/officeDocument/2006/relationships/image" Target="../media/image57.wmf"/><Relationship Id="rId14" Type="http://schemas.openxmlformats.org/officeDocument/2006/relationships/image" Target="../media/image59.wmf"/></Relationships>
</file>

<file path=ppt/slides/_rels/slide14.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notesSlide" Target="../notesSlides/notesSlide14.xml"/><Relationship Id="rId7" Type="http://schemas.openxmlformats.org/officeDocument/2006/relationships/oleObject" Target="../embeddings/oleObject10.bin"/><Relationship Id="rId12" Type="http://schemas.openxmlformats.org/officeDocument/2006/relationships/image" Target="../media/image58.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2.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64.wmf"/><Relationship Id="rId4" Type="http://schemas.openxmlformats.org/officeDocument/2006/relationships/image" Target="../media/image65.png"/><Relationship Id="rId9" Type="http://schemas.openxmlformats.org/officeDocument/2006/relationships/oleObject" Target="../embeddings/oleObject11.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5.xml"/><Relationship Id="rId7" Type="http://schemas.openxmlformats.org/officeDocument/2006/relationships/image" Target="../media/image66.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67.wmf"/></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7.xml"/><Relationship Id="rId7" Type="http://schemas.openxmlformats.org/officeDocument/2006/relationships/image" Target="../media/image72.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67.wmf"/></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notesSlide" Target="../notesSlides/notesSlide19.xml"/><Relationship Id="rId7" Type="http://schemas.openxmlformats.org/officeDocument/2006/relationships/image" Target="../media/image79.wmf"/><Relationship Id="rId12" Type="http://schemas.openxmlformats.org/officeDocument/2006/relationships/image" Target="../media/image84.pn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18.bin"/><Relationship Id="rId11" Type="http://schemas.openxmlformats.org/officeDocument/2006/relationships/image" Target="../media/image83.png"/><Relationship Id="rId5" Type="http://schemas.openxmlformats.org/officeDocument/2006/relationships/image" Target="../media/image78.wmf"/><Relationship Id="rId10" Type="http://schemas.openxmlformats.org/officeDocument/2006/relationships/image" Target="../media/image82.png"/><Relationship Id="rId4" Type="http://schemas.openxmlformats.org/officeDocument/2006/relationships/oleObject" Target="../embeddings/oleObject17.bin"/><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notesSlide" Target="../notesSlides/notesSlide20.xml"/><Relationship Id="rId7"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26.xml"/><Relationship Id="rId7" Type="http://schemas.openxmlformats.org/officeDocument/2006/relationships/image" Target="../media/image91.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21.bin"/><Relationship Id="rId5" Type="http://schemas.openxmlformats.org/officeDocument/2006/relationships/image" Target="../media/image90.wmf"/><Relationship Id="rId4" Type="http://schemas.openxmlformats.org/officeDocument/2006/relationships/oleObject" Target="../embeddings/oleObject20.bin"/><Relationship Id="rId9" Type="http://schemas.openxmlformats.org/officeDocument/2006/relationships/image" Target="../media/image92.wmf"/></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image" Target="../media/image113.emf"/><Relationship Id="rId7" Type="http://schemas.openxmlformats.org/officeDocument/2006/relationships/image" Target="../media/image117.emf"/><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16.emf"/><Relationship Id="rId5" Type="http://schemas.openxmlformats.org/officeDocument/2006/relationships/image" Target="../media/image115.emf"/><Relationship Id="rId10" Type="http://schemas.openxmlformats.org/officeDocument/2006/relationships/image" Target="../media/image120.emf"/><Relationship Id="rId4" Type="http://schemas.openxmlformats.org/officeDocument/2006/relationships/image" Target="../media/image114.emf"/><Relationship Id="rId9" Type="http://schemas.openxmlformats.org/officeDocument/2006/relationships/image" Target="../media/image119.emf"/></Relationships>
</file>

<file path=ppt/slides/_rels/slide38.xml.rels><?xml version="1.0" encoding="UTF-8" standalone="yes"?>
<Relationships xmlns="http://schemas.openxmlformats.org/package/2006/relationships"><Relationship Id="rId8" Type="http://schemas.openxmlformats.org/officeDocument/2006/relationships/image" Target="../media/image124.emf"/><Relationship Id="rId13" Type="http://schemas.openxmlformats.org/officeDocument/2006/relationships/image" Target="../media/image129.emf"/><Relationship Id="rId3" Type="http://schemas.openxmlformats.org/officeDocument/2006/relationships/image" Target="../media/image121.emf"/><Relationship Id="rId7" Type="http://schemas.openxmlformats.org/officeDocument/2006/relationships/image" Target="../media/image120.emf"/><Relationship Id="rId12" Type="http://schemas.openxmlformats.org/officeDocument/2006/relationships/image" Target="../media/image128.emf"/><Relationship Id="rId17" Type="http://schemas.openxmlformats.org/officeDocument/2006/relationships/image" Target="../media/image133.emf"/><Relationship Id="rId2" Type="http://schemas.openxmlformats.org/officeDocument/2006/relationships/notesSlide" Target="../notesSlides/notesSlide38.xml"/><Relationship Id="rId16" Type="http://schemas.openxmlformats.org/officeDocument/2006/relationships/image" Target="../media/image132.emf"/><Relationship Id="rId1" Type="http://schemas.openxmlformats.org/officeDocument/2006/relationships/slideLayout" Target="../slideLayouts/slideLayout4.xml"/><Relationship Id="rId6" Type="http://schemas.openxmlformats.org/officeDocument/2006/relationships/image" Target="../media/image123.emf"/><Relationship Id="rId11" Type="http://schemas.openxmlformats.org/officeDocument/2006/relationships/image" Target="../media/image127.emf"/><Relationship Id="rId5" Type="http://schemas.openxmlformats.org/officeDocument/2006/relationships/image" Target="../media/image122.emf"/><Relationship Id="rId15" Type="http://schemas.openxmlformats.org/officeDocument/2006/relationships/image" Target="../media/image131.emf"/><Relationship Id="rId10" Type="http://schemas.openxmlformats.org/officeDocument/2006/relationships/image" Target="../media/image126.emf"/><Relationship Id="rId4" Type="http://schemas.openxmlformats.org/officeDocument/2006/relationships/image" Target="../media/image116.emf"/><Relationship Id="rId9" Type="http://schemas.openxmlformats.org/officeDocument/2006/relationships/image" Target="../media/image125.emf"/><Relationship Id="rId14" Type="http://schemas.openxmlformats.org/officeDocument/2006/relationships/image" Target="../media/image130.emf"/></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wmf"/></Relationships>
</file>

<file path=ppt/slides/_rels/slide4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4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163.png"/><Relationship Id="rId2" Type="http://schemas.openxmlformats.org/officeDocument/2006/relationships/notesSlide" Target="../notesSlides/notesSlide42.xml"/><Relationship Id="rId16"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png"/><Relationship Id="rId15" Type="http://schemas.openxmlformats.org/officeDocument/2006/relationships/image" Target="../media/image16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s>
</file>

<file path=ppt/slides/_rels/slide4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3.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68.tif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6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7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8.xml"/><Relationship Id="rId7" Type="http://schemas.openxmlformats.org/officeDocument/2006/relationships/image" Target="../media/image29.png"/><Relationship Id="rId12" Type="http://schemas.openxmlformats.org/officeDocument/2006/relationships/image" Target="../media/image25.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8.png"/><Relationship Id="rId11" Type="http://schemas.openxmlformats.org/officeDocument/2006/relationships/oleObject" Target="../embeddings/oleObject2.bin"/><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2.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25146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Modeling and Simulation</a:t>
            </a:r>
            <a:endParaRPr lang="sv-SE" sz="2800" b="1" dirty="0">
              <a:latin typeface="Comic Sans MS" pitchFamily="66" charset="0"/>
            </a:endParaRPr>
          </a:p>
        </p:txBody>
      </p:sp>
      <p:sp>
        <p:nvSpPr>
          <p:cNvPr id="3098" name="Line 88"/>
          <p:cNvSpPr>
            <a:spLocks noChangeShapeType="1"/>
          </p:cNvSpPr>
          <p:nvPr/>
        </p:nvSpPr>
        <p:spPr bwMode="auto">
          <a:xfrm>
            <a:off x="609600" y="3276600"/>
            <a:ext cx="7924800" cy="0"/>
          </a:xfrm>
          <a:prstGeom prst="line">
            <a:avLst/>
          </a:prstGeom>
          <a:noFill/>
          <a:ln w="31750">
            <a:solidFill>
              <a:srgbClr val="CC3300"/>
            </a:solidFill>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Diffusion - Collisions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41997" name="Picture 13" descr="C:\Users\fenyo\Google Drive\NYU\Teaching\2014 Fall Biostatistics and Bioinformatics\- 28. Modeling and Simulations\plots\diffusion\diffusion_collissions_not_collided_hist_curve_9000.png"/>
          <p:cNvPicPr>
            <a:picLocks noChangeAspect="1" noChangeArrowheads="1"/>
          </p:cNvPicPr>
          <p:nvPr/>
        </p:nvPicPr>
        <p:blipFill>
          <a:blip r:embed="rId3" cstate="print"/>
          <a:srcRect/>
          <a:stretch>
            <a:fillRect/>
          </a:stretch>
        </p:blipFill>
        <p:spPr bwMode="auto">
          <a:xfrm>
            <a:off x="6858000" y="965752"/>
            <a:ext cx="2286000" cy="2273945"/>
          </a:xfrm>
          <a:prstGeom prst="rect">
            <a:avLst/>
          </a:prstGeom>
          <a:noFill/>
        </p:spPr>
      </p:pic>
      <p:pic>
        <p:nvPicPr>
          <p:cNvPr id="41998" name="Picture 14" descr="C:\Users\fenyo\Google Drive\NYU\Teaching\2014 Fall Biostatistics and Bioinformatics\- 28. Modeling and Simulations\plots\diffusion\diffusion_collissions_not_collided_hist_curve_4000.png"/>
          <p:cNvPicPr>
            <a:picLocks noChangeAspect="1" noChangeArrowheads="1"/>
          </p:cNvPicPr>
          <p:nvPr/>
        </p:nvPicPr>
        <p:blipFill>
          <a:blip r:embed="rId4" cstate="print"/>
          <a:srcRect/>
          <a:stretch>
            <a:fillRect/>
          </a:stretch>
        </p:blipFill>
        <p:spPr bwMode="auto">
          <a:xfrm>
            <a:off x="4572000" y="965752"/>
            <a:ext cx="2286000" cy="2272438"/>
          </a:xfrm>
          <a:prstGeom prst="rect">
            <a:avLst/>
          </a:prstGeom>
          <a:noFill/>
        </p:spPr>
      </p:pic>
      <p:pic>
        <p:nvPicPr>
          <p:cNvPr id="41999" name="Picture 15" descr="C:\Users\fenyo\Google Drive\NYU\Teaching\2014 Fall Biostatistics and Bioinformatics\- 28. Modeling and Simulations\plots\diffusion\diffusion_collissions_not_collided_hist_curve_1000.png"/>
          <p:cNvPicPr>
            <a:picLocks noChangeAspect="1" noChangeArrowheads="1"/>
          </p:cNvPicPr>
          <p:nvPr/>
        </p:nvPicPr>
        <p:blipFill>
          <a:blip r:embed="rId5" cstate="print"/>
          <a:srcRect/>
          <a:stretch>
            <a:fillRect/>
          </a:stretch>
        </p:blipFill>
        <p:spPr bwMode="auto">
          <a:xfrm>
            <a:off x="2286000" y="976308"/>
            <a:ext cx="2286000" cy="2275444"/>
          </a:xfrm>
          <a:prstGeom prst="rect">
            <a:avLst/>
          </a:prstGeom>
          <a:noFill/>
        </p:spPr>
      </p:pic>
      <p:pic>
        <p:nvPicPr>
          <p:cNvPr id="42000" name="Picture 16" descr="C:\Users\fenyo\Google Drive\NYU\Teaching\2014 Fall Biostatistics and Bioinformatics\- 28. Modeling and Simulations\plots\diffusion\diffusion_collissions_0.png"/>
          <p:cNvPicPr>
            <a:picLocks noChangeAspect="1" noChangeArrowheads="1"/>
          </p:cNvPicPr>
          <p:nvPr/>
        </p:nvPicPr>
        <p:blipFill>
          <a:blip r:embed="rId6" cstate="print"/>
          <a:srcRect/>
          <a:stretch>
            <a:fillRect/>
          </a:stretch>
        </p:blipFill>
        <p:spPr bwMode="auto">
          <a:xfrm>
            <a:off x="0" y="965752"/>
            <a:ext cx="2286000" cy="2297418"/>
          </a:xfrm>
          <a:prstGeom prst="rect">
            <a:avLst/>
          </a:prstGeom>
          <a:noFill/>
        </p:spPr>
      </p:pic>
      <p:sp>
        <p:nvSpPr>
          <p:cNvPr id="21" name="Rectangle 20"/>
          <p:cNvSpPr/>
          <p:nvPr/>
        </p:nvSpPr>
        <p:spPr>
          <a:xfrm>
            <a:off x="1544780" y="975692"/>
            <a:ext cx="817420" cy="338554"/>
          </a:xfrm>
          <a:prstGeom prst="rect">
            <a:avLst/>
          </a:prstGeom>
        </p:spPr>
        <p:txBody>
          <a:bodyPr wrap="square">
            <a:spAutoFit/>
          </a:bodyPr>
          <a:lstStyle/>
          <a:p>
            <a:pPr marL="0" lvl="1" algn="ctr"/>
            <a:r>
              <a:rPr lang="en-US" sz="1600" b="1" dirty="0">
                <a:latin typeface="Comic Sans MS" pitchFamily="66" charset="0"/>
              </a:rPr>
              <a:t>t=0</a:t>
            </a:r>
          </a:p>
        </p:txBody>
      </p:sp>
      <p:sp>
        <p:nvSpPr>
          <p:cNvPr id="22" name="Rectangle 21"/>
          <p:cNvSpPr/>
          <p:nvPr/>
        </p:nvSpPr>
        <p:spPr>
          <a:xfrm>
            <a:off x="3853972" y="975692"/>
            <a:ext cx="817420" cy="338554"/>
          </a:xfrm>
          <a:prstGeom prst="rect">
            <a:avLst/>
          </a:prstGeom>
        </p:spPr>
        <p:txBody>
          <a:bodyPr wrap="square">
            <a:spAutoFit/>
          </a:bodyPr>
          <a:lstStyle/>
          <a:p>
            <a:pPr marL="0" lvl="1" algn="ctr"/>
            <a:r>
              <a:rPr lang="en-US" sz="1600" b="1" dirty="0">
                <a:latin typeface="Comic Sans MS" pitchFamily="66" charset="0"/>
              </a:rPr>
              <a:t>t=1</a:t>
            </a:r>
          </a:p>
        </p:txBody>
      </p:sp>
      <p:sp>
        <p:nvSpPr>
          <p:cNvPr id="23" name="Rectangle 22"/>
          <p:cNvSpPr/>
          <p:nvPr/>
        </p:nvSpPr>
        <p:spPr>
          <a:xfrm>
            <a:off x="6165572" y="975692"/>
            <a:ext cx="817420" cy="338554"/>
          </a:xfrm>
          <a:prstGeom prst="rect">
            <a:avLst/>
          </a:prstGeom>
        </p:spPr>
        <p:txBody>
          <a:bodyPr wrap="square">
            <a:spAutoFit/>
          </a:bodyPr>
          <a:lstStyle/>
          <a:p>
            <a:pPr marL="0" lvl="1" algn="ctr"/>
            <a:r>
              <a:rPr lang="en-US" sz="1600" b="1" dirty="0">
                <a:latin typeface="Comic Sans MS" pitchFamily="66" charset="0"/>
              </a:rPr>
              <a:t>t=4</a:t>
            </a:r>
          </a:p>
        </p:txBody>
      </p:sp>
      <p:sp>
        <p:nvSpPr>
          <p:cNvPr id="24" name="Rectangle 23"/>
          <p:cNvSpPr/>
          <p:nvPr/>
        </p:nvSpPr>
        <p:spPr>
          <a:xfrm>
            <a:off x="8429284" y="975692"/>
            <a:ext cx="817420" cy="338554"/>
          </a:xfrm>
          <a:prstGeom prst="rect">
            <a:avLst/>
          </a:prstGeom>
        </p:spPr>
        <p:txBody>
          <a:bodyPr wrap="square">
            <a:spAutoFit/>
          </a:bodyPr>
          <a:lstStyle/>
          <a:p>
            <a:pPr marL="0" lvl="1" algn="ctr"/>
            <a:r>
              <a:rPr lang="en-US" sz="1600" b="1" dirty="0">
                <a:latin typeface="Comic Sans MS" pitchFamily="66" charset="0"/>
              </a:rPr>
              <a:t>t=9</a:t>
            </a:r>
          </a:p>
        </p:txBody>
      </p:sp>
      <p:pic>
        <p:nvPicPr>
          <p:cNvPr id="42001" name="Picture 17" descr="C:\Users\fenyo\Google Drive\NYU\Teaching\2014 Fall Biostatistics and Bioinformatics\- 28. Modeling and Simulations\plots\diffusion\diffusion_collissions_not_collided_distance_hist_0.png"/>
          <p:cNvPicPr>
            <a:picLocks noChangeAspect="1" noChangeArrowheads="1"/>
          </p:cNvPicPr>
          <p:nvPr/>
        </p:nvPicPr>
        <p:blipFill>
          <a:blip r:embed="rId7" cstate="print"/>
          <a:srcRect/>
          <a:stretch>
            <a:fillRect/>
          </a:stretch>
        </p:blipFill>
        <p:spPr bwMode="auto">
          <a:xfrm>
            <a:off x="0" y="3925956"/>
            <a:ext cx="2286000" cy="2295889"/>
          </a:xfrm>
          <a:prstGeom prst="rect">
            <a:avLst/>
          </a:prstGeom>
          <a:noFill/>
        </p:spPr>
      </p:pic>
      <p:pic>
        <p:nvPicPr>
          <p:cNvPr id="42002" name="Picture 18" descr="C:\Users\fenyo\Google Drive\NYU\Teaching\2014 Fall Biostatistics and Bioinformatics\- 28. Modeling and Simulations\plots\diffusion\diffusion_collissions_not_collided_distance_hist_9000.png"/>
          <p:cNvPicPr>
            <a:picLocks noChangeAspect="1" noChangeArrowheads="1"/>
          </p:cNvPicPr>
          <p:nvPr/>
        </p:nvPicPr>
        <p:blipFill>
          <a:blip r:embed="rId8" cstate="print"/>
          <a:srcRect/>
          <a:stretch>
            <a:fillRect/>
          </a:stretch>
        </p:blipFill>
        <p:spPr bwMode="auto">
          <a:xfrm>
            <a:off x="6858000" y="3936928"/>
            <a:ext cx="2286000" cy="2273944"/>
          </a:xfrm>
          <a:prstGeom prst="rect">
            <a:avLst/>
          </a:prstGeom>
          <a:noFill/>
        </p:spPr>
      </p:pic>
      <p:pic>
        <p:nvPicPr>
          <p:cNvPr id="42003" name="Picture 19" descr="C:\Users\fenyo\Google Drive\NYU\Teaching\2014 Fall Biostatistics and Bioinformatics\- 28. Modeling and Simulations\plots\diffusion\diffusion_collissions_not_collided_distance_hist_4000.png"/>
          <p:cNvPicPr>
            <a:picLocks noChangeAspect="1" noChangeArrowheads="1"/>
          </p:cNvPicPr>
          <p:nvPr/>
        </p:nvPicPr>
        <p:blipFill>
          <a:blip r:embed="rId9" cstate="print"/>
          <a:srcRect/>
          <a:stretch>
            <a:fillRect/>
          </a:stretch>
        </p:blipFill>
        <p:spPr bwMode="auto">
          <a:xfrm>
            <a:off x="4572000" y="3938430"/>
            <a:ext cx="2286000" cy="2270941"/>
          </a:xfrm>
          <a:prstGeom prst="rect">
            <a:avLst/>
          </a:prstGeom>
          <a:noFill/>
        </p:spPr>
      </p:pic>
      <p:pic>
        <p:nvPicPr>
          <p:cNvPr id="42004" name="Picture 20" descr="C:\Users\fenyo\Google Drive\NYU\Teaching\2014 Fall Biostatistics and Bioinformatics\- 28. Modeling and Simulations\plots\diffusion\diffusion_collissions_not_collided_distance_hist_1000.png"/>
          <p:cNvPicPr>
            <a:picLocks noChangeAspect="1" noChangeArrowheads="1"/>
          </p:cNvPicPr>
          <p:nvPr/>
        </p:nvPicPr>
        <p:blipFill>
          <a:blip r:embed="rId10" cstate="print"/>
          <a:srcRect/>
          <a:stretch>
            <a:fillRect/>
          </a:stretch>
        </p:blipFill>
        <p:spPr bwMode="auto">
          <a:xfrm>
            <a:off x="2286000" y="3936928"/>
            <a:ext cx="2286000" cy="2273944"/>
          </a:xfrm>
          <a:prstGeom prst="rect">
            <a:avLst/>
          </a:prstGeom>
          <a:noFill/>
        </p:spPr>
      </p:pic>
      <p:sp>
        <p:nvSpPr>
          <p:cNvPr id="29" name="Rectangle 87"/>
          <p:cNvSpPr>
            <a:spLocks noChangeArrowheads="1"/>
          </p:cNvSpPr>
          <p:nvPr/>
        </p:nvSpPr>
        <p:spPr bwMode="auto">
          <a:xfrm>
            <a:off x="7210496" y="3160644"/>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
        <p:nvSpPr>
          <p:cNvPr id="30" name="Rectangle 87"/>
          <p:cNvSpPr>
            <a:spLocks noChangeArrowheads="1"/>
          </p:cNvSpPr>
          <p:nvPr/>
        </p:nvSpPr>
        <p:spPr bwMode="auto">
          <a:xfrm>
            <a:off x="4953000" y="3160644"/>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
        <p:nvSpPr>
          <p:cNvPr id="31" name="Rectangle 87"/>
          <p:cNvSpPr>
            <a:spLocks noChangeArrowheads="1"/>
          </p:cNvSpPr>
          <p:nvPr/>
        </p:nvSpPr>
        <p:spPr bwMode="auto">
          <a:xfrm>
            <a:off x="2638496" y="3160644"/>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
        <p:nvSpPr>
          <p:cNvPr id="32" name="Rectangle 87"/>
          <p:cNvSpPr>
            <a:spLocks noChangeArrowheads="1"/>
          </p:cNvSpPr>
          <p:nvPr/>
        </p:nvSpPr>
        <p:spPr bwMode="auto">
          <a:xfrm>
            <a:off x="428696" y="3162300"/>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
        <p:nvSpPr>
          <p:cNvPr id="33" name="Rectangle 87"/>
          <p:cNvSpPr>
            <a:spLocks noChangeArrowheads="1"/>
          </p:cNvSpPr>
          <p:nvPr/>
        </p:nvSpPr>
        <p:spPr bwMode="auto">
          <a:xfrm>
            <a:off x="7134296" y="6132444"/>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Distance</a:t>
            </a:r>
          </a:p>
        </p:txBody>
      </p:sp>
      <p:sp>
        <p:nvSpPr>
          <p:cNvPr id="34" name="Rectangle 87"/>
          <p:cNvSpPr>
            <a:spLocks noChangeArrowheads="1"/>
          </p:cNvSpPr>
          <p:nvPr/>
        </p:nvSpPr>
        <p:spPr bwMode="auto">
          <a:xfrm>
            <a:off x="4876800" y="6132444"/>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Distance</a:t>
            </a:r>
          </a:p>
        </p:txBody>
      </p:sp>
      <p:sp>
        <p:nvSpPr>
          <p:cNvPr id="35" name="Rectangle 87"/>
          <p:cNvSpPr>
            <a:spLocks noChangeArrowheads="1"/>
          </p:cNvSpPr>
          <p:nvPr/>
        </p:nvSpPr>
        <p:spPr bwMode="auto">
          <a:xfrm>
            <a:off x="2562296" y="6132444"/>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Distance</a:t>
            </a:r>
          </a:p>
        </p:txBody>
      </p:sp>
      <p:sp>
        <p:nvSpPr>
          <p:cNvPr id="36" name="Rectangle 87"/>
          <p:cNvSpPr>
            <a:spLocks noChangeArrowheads="1"/>
          </p:cNvSpPr>
          <p:nvPr/>
        </p:nvSpPr>
        <p:spPr bwMode="auto">
          <a:xfrm>
            <a:off x="352496" y="6134100"/>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Distance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0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0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0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0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fenyo\Desktop\diffusion_2D_collissions_cumulative_probability.png"/>
          <p:cNvPicPr>
            <a:picLocks noChangeAspect="1" noChangeArrowheads="1"/>
          </p:cNvPicPr>
          <p:nvPr/>
        </p:nvPicPr>
        <p:blipFill>
          <a:blip r:embed="rId3" cstate="print"/>
          <a:srcRect/>
          <a:stretch>
            <a:fillRect/>
          </a:stretch>
        </p:blipFill>
        <p:spPr bwMode="auto">
          <a:xfrm>
            <a:off x="3223592" y="3800060"/>
            <a:ext cx="2743200" cy="2638491"/>
          </a:xfrm>
          <a:prstGeom prst="rect">
            <a:avLst/>
          </a:prstGeom>
          <a:noFill/>
        </p:spPr>
      </p:pic>
      <p:pic>
        <p:nvPicPr>
          <p:cNvPr id="35841" name="Picture 1" descr="C:\Users\fenyo\Desktop\diffusion_collissions_cumulative_probability.png"/>
          <p:cNvPicPr>
            <a:picLocks noChangeAspect="1" noChangeArrowheads="1"/>
          </p:cNvPicPr>
          <p:nvPr/>
        </p:nvPicPr>
        <p:blipFill>
          <a:blip r:embed="rId4" cstate="print"/>
          <a:srcRect/>
          <a:stretch>
            <a:fillRect/>
          </a:stretch>
        </p:blipFill>
        <p:spPr bwMode="auto">
          <a:xfrm>
            <a:off x="3223592" y="762000"/>
            <a:ext cx="2743200" cy="2638491"/>
          </a:xfrm>
          <a:prstGeom prst="rect">
            <a:avLst/>
          </a:prstGeom>
          <a:noFill/>
        </p:spPr>
      </p:pic>
      <p:sp>
        <p:nvSpPr>
          <p:cNvPr id="3074" name="Rectangle 2"/>
          <p:cNvSpPr>
            <a:spLocks noChangeArrowheads="1"/>
          </p:cNvSpPr>
          <p:nvPr/>
        </p:nvSpPr>
        <p:spPr bwMode="auto">
          <a:xfrm>
            <a:off x="3379308" y="3260036"/>
            <a:ext cx="2590800" cy="152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Diffusion - Collisions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26" name="Rectangle 25"/>
          <p:cNvSpPr/>
          <p:nvPr/>
        </p:nvSpPr>
        <p:spPr>
          <a:xfrm>
            <a:off x="3694044" y="3440668"/>
            <a:ext cx="1766455" cy="369332"/>
          </a:xfrm>
          <a:prstGeom prst="rect">
            <a:avLst/>
          </a:prstGeom>
        </p:spPr>
        <p:txBody>
          <a:bodyPr wrap="square">
            <a:spAutoFit/>
          </a:bodyPr>
          <a:lstStyle/>
          <a:p>
            <a:pPr marL="177800" indent="-177800" algn="ctr"/>
            <a:r>
              <a:rPr lang="en-US" b="1" dirty="0">
                <a:latin typeface="Comic Sans MS" pitchFamily="66" charset="0"/>
              </a:rPr>
              <a:t>Time</a:t>
            </a:r>
          </a:p>
        </p:txBody>
      </p:sp>
      <p:sp>
        <p:nvSpPr>
          <p:cNvPr id="43" name="Rectangle 2"/>
          <p:cNvSpPr>
            <a:spLocks noChangeArrowheads="1"/>
          </p:cNvSpPr>
          <p:nvPr/>
        </p:nvSpPr>
        <p:spPr bwMode="auto">
          <a:xfrm>
            <a:off x="3124200" y="699052"/>
            <a:ext cx="268356" cy="2590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7" name="Rectangle 26"/>
          <p:cNvSpPr/>
          <p:nvPr/>
        </p:nvSpPr>
        <p:spPr>
          <a:xfrm>
            <a:off x="3120888" y="3195432"/>
            <a:ext cx="609599" cy="338554"/>
          </a:xfrm>
          <a:prstGeom prst="rect">
            <a:avLst/>
          </a:prstGeom>
        </p:spPr>
        <p:txBody>
          <a:bodyPr wrap="square">
            <a:spAutoFit/>
          </a:bodyPr>
          <a:lstStyle/>
          <a:p>
            <a:pPr marL="177800" indent="-177800" algn="ctr"/>
            <a:r>
              <a:rPr lang="en-US" sz="1600" b="1" dirty="0">
                <a:latin typeface="Comic Sans MS" pitchFamily="66" charset="0"/>
              </a:rPr>
              <a:t>0</a:t>
            </a:r>
          </a:p>
        </p:txBody>
      </p:sp>
      <p:sp>
        <p:nvSpPr>
          <p:cNvPr id="37" name="Rectangle 36"/>
          <p:cNvSpPr/>
          <p:nvPr/>
        </p:nvSpPr>
        <p:spPr>
          <a:xfrm>
            <a:off x="4277141" y="3195432"/>
            <a:ext cx="609599" cy="338554"/>
          </a:xfrm>
          <a:prstGeom prst="rect">
            <a:avLst/>
          </a:prstGeom>
        </p:spPr>
        <p:txBody>
          <a:bodyPr wrap="square">
            <a:spAutoFit/>
          </a:bodyPr>
          <a:lstStyle/>
          <a:p>
            <a:pPr marL="177800" indent="-177800" algn="ctr"/>
            <a:r>
              <a:rPr lang="en-US" sz="1600" b="1" dirty="0">
                <a:latin typeface="Comic Sans MS" pitchFamily="66" charset="0"/>
              </a:rPr>
              <a:t>500</a:t>
            </a:r>
          </a:p>
        </p:txBody>
      </p:sp>
      <p:sp>
        <p:nvSpPr>
          <p:cNvPr id="38" name="Rectangle 37"/>
          <p:cNvSpPr/>
          <p:nvPr/>
        </p:nvSpPr>
        <p:spPr>
          <a:xfrm>
            <a:off x="5410200" y="3195432"/>
            <a:ext cx="685800" cy="338554"/>
          </a:xfrm>
          <a:prstGeom prst="rect">
            <a:avLst/>
          </a:prstGeom>
        </p:spPr>
        <p:txBody>
          <a:bodyPr wrap="square">
            <a:spAutoFit/>
          </a:bodyPr>
          <a:lstStyle/>
          <a:p>
            <a:pPr marL="177800" indent="-177800" algn="ctr"/>
            <a:r>
              <a:rPr lang="en-US" sz="1600" b="1" dirty="0">
                <a:latin typeface="Comic Sans MS" pitchFamily="66" charset="0"/>
              </a:rPr>
              <a:t>1000</a:t>
            </a:r>
          </a:p>
        </p:txBody>
      </p:sp>
      <p:sp>
        <p:nvSpPr>
          <p:cNvPr id="39" name="Rectangle 38"/>
          <p:cNvSpPr/>
          <p:nvPr/>
        </p:nvSpPr>
        <p:spPr>
          <a:xfrm>
            <a:off x="2872408" y="3077194"/>
            <a:ext cx="609599" cy="338554"/>
          </a:xfrm>
          <a:prstGeom prst="rect">
            <a:avLst/>
          </a:prstGeom>
        </p:spPr>
        <p:txBody>
          <a:bodyPr wrap="square">
            <a:spAutoFit/>
          </a:bodyPr>
          <a:lstStyle/>
          <a:p>
            <a:pPr marL="177800" indent="-177800" algn="r"/>
            <a:r>
              <a:rPr lang="en-US" sz="1600" b="1" dirty="0">
                <a:latin typeface="Comic Sans MS" pitchFamily="66" charset="0"/>
              </a:rPr>
              <a:t>0</a:t>
            </a:r>
          </a:p>
        </p:txBody>
      </p:sp>
      <p:sp>
        <p:nvSpPr>
          <p:cNvPr id="41" name="Rectangle 40"/>
          <p:cNvSpPr/>
          <p:nvPr/>
        </p:nvSpPr>
        <p:spPr>
          <a:xfrm>
            <a:off x="2872408" y="1871868"/>
            <a:ext cx="609599" cy="338554"/>
          </a:xfrm>
          <a:prstGeom prst="rect">
            <a:avLst/>
          </a:prstGeom>
        </p:spPr>
        <p:txBody>
          <a:bodyPr wrap="square">
            <a:spAutoFit/>
          </a:bodyPr>
          <a:lstStyle/>
          <a:p>
            <a:pPr marL="177800" indent="-177800" algn="r"/>
            <a:r>
              <a:rPr lang="en-US" sz="1600" b="1" dirty="0">
                <a:latin typeface="Comic Sans MS" pitchFamily="66" charset="0"/>
              </a:rPr>
              <a:t>0.5</a:t>
            </a:r>
          </a:p>
        </p:txBody>
      </p:sp>
      <p:sp>
        <p:nvSpPr>
          <p:cNvPr id="42" name="Rectangle 41"/>
          <p:cNvSpPr/>
          <p:nvPr/>
        </p:nvSpPr>
        <p:spPr>
          <a:xfrm>
            <a:off x="2872408" y="685800"/>
            <a:ext cx="609599" cy="338554"/>
          </a:xfrm>
          <a:prstGeom prst="rect">
            <a:avLst/>
          </a:prstGeom>
        </p:spPr>
        <p:txBody>
          <a:bodyPr wrap="square">
            <a:spAutoFit/>
          </a:bodyPr>
          <a:lstStyle/>
          <a:p>
            <a:pPr marL="177800" indent="-177800" algn="r"/>
            <a:r>
              <a:rPr lang="en-US" sz="1600" b="1" dirty="0">
                <a:latin typeface="Comic Sans MS" pitchFamily="66" charset="0"/>
              </a:rPr>
              <a:t>1.0</a:t>
            </a:r>
          </a:p>
        </p:txBody>
      </p:sp>
      <p:sp>
        <p:nvSpPr>
          <p:cNvPr id="17" name="Rectangle 16"/>
          <p:cNvSpPr/>
          <p:nvPr/>
        </p:nvSpPr>
        <p:spPr>
          <a:xfrm rot="-5400000">
            <a:off x="1582770" y="1859482"/>
            <a:ext cx="2590800" cy="369332"/>
          </a:xfrm>
          <a:prstGeom prst="rect">
            <a:avLst/>
          </a:prstGeom>
        </p:spPr>
        <p:txBody>
          <a:bodyPr wrap="square">
            <a:spAutoFit/>
          </a:bodyPr>
          <a:lstStyle/>
          <a:p>
            <a:pPr marL="177800" indent="-177800" algn="ctr"/>
            <a:r>
              <a:rPr lang="en-US" b="1" dirty="0">
                <a:latin typeface="Comic Sans MS" pitchFamily="66" charset="0"/>
              </a:rPr>
              <a:t>Collision Probability</a:t>
            </a:r>
          </a:p>
        </p:txBody>
      </p:sp>
      <p:sp>
        <p:nvSpPr>
          <p:cNvPr id="18" name="Rectangle 17"/>
          <p:cNvSpPr/>
          <p:nvPr/>
        </p:nvSpPr>
        <p:spPr>
          <a:xfrm>
            <a:off x="3505200" y="838200"/>
            <a:ext cx="1766455" cy="461665"/>
          </a:xfrm>
          <a:prstGeom prst="rect">
            <a:avLst/>
          </a:prstGeom>
        </p:spPr>
        <p:txBody>
          <a:bodyPr wrap="square">
            <a:spAutoFit/>
          </a:bodyPr>
          <a:lstStyle/>
          <a:p>
            <a:pPr marL="177800" indent="-177800"/>
            <a:r>
              <a:rPr lang="en-US" sz="2400" b="1" dirty="0">
                <a:latin typeface="Comic Sans MS" pitchFamily="66" charset="0"/>
              </a:rPr>
              <a:t>1D</a:t>
            </a:r>
          </a:p>
        </p:txBody>
      </p:sp>
      <p:sp>
        <p:nvSpPr>
          <p:cNvPr id="19" name="Rectangle 2"/>
          <p:cNvSpPr>
            <a:spLocks noChangeArrowheads="1"/>
          </p:cNvSpPr>
          <p:nvPr/>
        </p:nvSpPr>
        <p:spPr bwMode="auto">
          <a:xfrm>
            <a:off x="3379308" y="6308036"/>
            <a:ext cx="2590800" cy="152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 name="Rectangle 19"/>
          <p:cNvSpPr/>
          <p:nvPr/>
        </p:nvSpPr>
        <p:spPr>
          <a:xfrm>
            <a:off x="3694044" y="6488668"/>
            <a:ext cx="1766455" cy="369332"/>
          </a:xfrm>
          <a:prstGeom prst="rect">
            <a:avLst/>
          </a:prstGeom>
        </p:spPr>
        <p:txBody>
          <a:bodyPr wrap="square">
            <a:spAutoFit/>
          </a:bodyPr>
          <a:lstStyle/>
          <a:p>
            <a:pPr marL="177800" indent="-177800" algn="ctr"/>
            <a:r>
              <a:rPr lang="en-US" b="1" dirty="0">
                <a:latin typeface="Comic Sans MS" pitchFamily="66" charset="0"/>
              </a:rPr>
              <a:t>Time</a:t>
            </a:r>
          </a:p>
        </p:txBody>
      </p:sp>
      <p:sp>
        <p:nvSpPr>
          <p:cNvPr id="21" name="Rectangle 2"/>
          <p:cNvSpPr>
            <a:spLocks noChangeArrowheads="1"/>
          </p:cNvSpPr>
          <p:nvPr/>
        </p:nvSpPr>
        <p:spPr bwMode="auto">
          <a:xfrm>
            <a:off x="3124200" y="3747052"/>
            <a:ext cx="268356" cy="2590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2" name="Rectangle 21"/>
          <p:cNvSpPr/>
          <p:nvPr/>
        </p:nvSpPr>
        <p:spPr>
          <a:xfrm>
            <a:off x="3120888" y="6243432"/>
            <a:ext cx="609599" cy="338554"/>
          </a:xfrm>
          <a:prstGeom prst="rect">
            <a:avLst/>
          </a:prstGeom>
        </p:spPr>
        <p:txBody>
          <a:bodyPr wrap="square">
            <a:spAutoFit/>
          </a:bodyPr>
          <a:lstStyle/>
          <a:p>
            <a:pPr marL="177800" indent="-177800" algn="ctr"/>
            <a:r>
              <a:rPr lang="en-US" sz="1600" b="1" dirty="0">
                <a:latin typeface="Comic Sans MS" pitchFamily="66" charset="0"/>
              </a:rPr>
              <a:t>0</a:t>
            </a:r>
          </a:p>
        </p:txBody>
      </p:sp>
      <p:sp>
        <p:nvSpPr>
          <p:cNvPr id="23" name="Rectangle 22"/>
          <p:cNvSpPr/>
          <p:nvPr/>
        </p:nvSpPr>
        <p:spPr>
          <a:xfrm>
            <a:off x="4277141" y="6243432"/>
            <a:ext cx="609599" cy="338554"/>
          </a:xfrm>
          <a:prstGeom prst="rect">
            <a:avLst/>
          </a:prstGeom>
        </p:spPr>
        <p:txBody>
          <a:bodyPr wrap="square">
            <a:spAutoFit/>
          </a:bodyPr>
          <a:lstStyle/>
          <a:p>
            <a:pPr marL="177800" indent="-177800" algn="ctr"/>
            <a:r>
              <a:rPr lang="en-US" sz="1600" b="1" dirty="0">
                <a:latin typeface="Comic Sans MS" pitchFamily="66" charset="0"/>
              </a:rPr>
              <a:t>500</a:t>
            </a:r>
          </a:p>
        </p:txBody>
      </p:sp>
      <p:sp>
        <p:nvSpPr>
          <p:cNvPr id="24" name="Rectangle 23"/>
          <p:cNvSpPr/>
          <p:nvPr/>
        </p:nvSpPr>
        <p:spPr>
          <a:xfrm>
            <a:off x="5410200" y="6243432"/>
            <a:ext cx="685800" cy="338554"/>
          </a:xfrm>
          <a:prstGeom prst="rect">
            <a:avLst/>
          </a:prstGeom>
        </p:spPr>
        <p:txBody>
          <a:bodyPr wrap="square">
            <a:spAutoFit/>
          </a:bodyPr>
          <a:lstStyle/>
          <a:p>
            <a:pPr marL="177800" indent="-177800" algn="ctr"/>
            <a:r>
              <a:rPr lang="en-US" sz="1600" b="1" dirty="0">
                <a:latin typeface="Comic Sans MS" pitchFamily="66" charset="0"/>
              </a:rPr>
              <a:t>1000</a:t>
            </a:r>
          </a:p>
        </p:txBody>
      </p:sp>
      <p:sp>
        <p:nvSpPr>
          <p:cNvPr id="25" name="Rectangle 24"/>
          <p:cNvSpPr/>
          <p:nvPr/>
        </p:nvSpPr>
        <p:spPr>
          <a:xfrm>
            <a:off x="2872408" y="6125194"/>
            <a:ext cx="609599" cy="338554"/>
          </a:xfrm>
          <a:prstGeom prst="rect">
            <a:avLst/>
          </a:prstGeom>
        </p:spPr>
        <p:txBody>
          <a:bodyPr wrap="square">
            <a:spAutoFit/>
          </a:bodyPr>
          <a:lstStyle/>
          <a:p>
            <a:pPr marL="177800" indent="-177800" algn="r"/>
            <a:r>
              <a:rPr lang="en-US" sz="1600" b="1" dirty="0">
                <a:latin typeface="Comic Sans MS" pitchFamily="66" charset="0"/>
              </a:rPr>
              <a:t>0</a:t>
            </a:r>
          </a:p>
        </p:txBody>
      </p:sp>
      <p:sp>
        <p:nvSpPr>
          <p:cNvPr id="29" name="Rectangle 28"/>
          <p:cNvSpPr/>
          <p:nvPr/>
        </p:nvSpPr>
        <p:spPr>
          <a:xfrm>
            <a:off x="2872408" y="4919868"/>
            <a:ext cx="609599" cy="338554"/>
          </a:xfrm>
          <a:prstGeom prst="rect">
            <a:avLst/>
          </a:prstGeom>
        </p:spPr>
        <p:txBody>
          <a:bodyPr wrap="square">
            <a:spAutoFit/>
          </a:bodyPr>
          <a:lstStyle/>
          <a:p>
            <a:pPr marL="177800" indent="-177800" algn="r"/>
            <a:r>
              <a:rPr lang="en-US" sz="1600" b="1" dirty="0">
                <a:latin typeface="Comic Sans MS" pitchFamily="66" charset="0"/>
              </a:rPr>
              <a:t>0.5</a:t>
            </a:r>
          </a:p>
        </p:txBody>
      </p:sp>
      <p:sp>
        <p:nvSpPr>
          <p:cNvPr id="30" name="Rectangle 29"/>
          <p:cNvSpPr/>
          <p:nvPr/>
        </p:nvSpPr>
        <p:spPr>
          <a:xfrm>
            <a:off x="2872408" y="3733800"/>
            <a:ext cx="609599" cy="338554"/>
          </a:xfrm>
          <a:prstGeom prst="rect">
            <a:avLst/>
          </a:prstGeom>
        </p:spPr>
        <p:txBody>
          <a:bodyPr wrap="square">
            <a:spAutoFit/>
          </a:bodyPr>
          <a:lstStyle/>
          <a:p>
            <a:pPr marL="177800" indent="-177800" algn="r"/>
            <a:r>
              <a:rPr lang="en-US" sz="1600" b="1" dirty="0">
                <a:latin typeface="Comic Sans MS" pitchFamily="66" charset="0"/>
              </a:rPr>
              <a:t>1.0</a:t>
            </a:r>
          </a:p>
        </p:txBody>
      </p:sp>
      <p:sp>
        <p:nvSpPr>
          <p:cNvPr id="31" name="Rectangle 30"/>
          <p:cNvSpPr/>
          <p:nvPr/>
        </p:nvSpPr>
        <p:spPr>
          <a:xfrm rot="-5400000">
            <a:off x="1582770" y="4907482"/>
            <a:ext cx="2590800" cy="369332"/>
          </a:xfrm>
          <a:prstGeom prst="rect">
            <a:avLst/>
          </a:prstGeom>
        </p:spPr>
        <p:txBody>
          <a:bodyPr wrap="square">
            <a:spAutoFit/>
          </a:bodyPr>
          <a:lstStyle/>
          <a:p>
            <a:pPr marL="177800" indent="-177800" algn="ctr"/>
            <a:r>
              <a:rPr lang="en-US" b="1" dirty="0">
                <a:latin typeface="Comic Sans MS" pitchFamily="66" charset="0"/>
              </a:rPr>
              <a:t>Collision Probability</a:t>
            </a:r>
          </a:p>
        </p:txBody>
      </p:sp>
      <p:sp>
        <p:nvSpPr>
          <p:cNvPr id="32" name="Rectangle 31"/>
          <p:cNvSpPr/>
          <p:nvPr/>
        </p:nvSpPr>
        <p:spPr>
          <a:xfrm>
            <a:off x="3505200" y="3886200"/>
            <a:ext cx="1766455" cy="461665"/>
          </a:xfrm>
          <a:prstGeom prst="rect">
            <a:avLst/>
          </a:prstGeom>
        </p:spPr>
        <p:txBody>
          <a:bodyPr wrap="square">
            <a:spAutoFit/>
          </a:bodyPr>
          <a:lstStyle/>
          <a:p>
            <a:pPr marL="177800" indent="-177800"/>
            <a:r>
              <a:rPr lang="en-US" sz="2400" b="1" dirty="0">
                <a:latin typeface="Comic Sans MS" pitchFamily="66" charset="0"/>
              </a:rPr>
              <a:t>2D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p:bldP spid="24" grpId="0"/>
      <p:bldP spid="25" grpId="0"/>
      <p:bldP spid="29" grpId="0"/>
      <p:bldP spid="30"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Agent Based Models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533400" y="721578"/>
            <a:ext cx="8001000" cy="707886"/>
          </a:xfrm>
          <a:prstGeom prst="rect">
            <a:avLst/>
          </a:prstGeom>
        </p:spPr>
        <p:txBody>
          <a:bodyPr wrap="square">
            <a:spAutoFit/>
          </a:bodyPr>
          <a:lstStyle/>
          <a:p>
            <a:pPr algn="just"/>
            <a:r>
              <a:rPr lang="en-US" sz="2000" dirty="0">
                <a:latin typeface="Comic Sans MS" pitchFamily="66" charset="0"/>
              </a:rPr>
              <a:t>The diffusion simulations were simple examples of agent based models: the agents walked at random until they collided. </a:t>
            </a:r>
          </a:p>
        </p:txBody>
      </p:sp>
      <p:sp>
        <p:nvSpPr>
          <p:cNvPr id="6" name="Rectangle 5"/>
          <p:cNvSpPr/>
          <p:nvPr/>
        </p:nvSpPr>
        <p:spPr>
          <a:xfrm>
            <a:off x="533400" y="2172593"/>
            <a:ext cx="8001000" cy="1631216"/>
          </a:xfrm>
          <a:prstGeom prst="rect">
            <a:avLst/>
          </a:prstGeom>
        </p:spPr>
        <p:txBody>
          <a:bodyPr wrap="square">
            <a:spAutoFit/>
          </a:bodyPr>
          <a:lstStyle/>
          <a:p>
            <a:pPr marL="225425" indent="-225425" algn="just"/>
            <a:r>
              <a:rPr lang="en-US" sz="2000" dirty="0">
                <a:latin typeface="Comic Sans MS" pitchFamily="66" charset="0"/>
              </a:rPr>
              <a:t>Flocking:</a:t>
            </a:r>
          </a:p>
          <a:p>
            <a:pPr lvl="1" algn="just">
              <a:buFont typeface="Arial" pitchFamily="34" charset="0"/>
              <a:buChar char="•"/>
            </a:pPr>
            <a:r>
              <a:rPr lang="en-US" sz="2000" dirty="0">
                <a:latin typeface="Comic Sans MS" pitchFamily="66" charset="0"/>
              </a:rPr>
              <a:t> Separation - avoid getting too close to neighbors</a:t>
            </a:r>
          </a:p>
          <a:p>
            <a:pPr lvl="1" algn="just">
              <a:buFont typeface="Arial" pitchFamily="34" charset="0"/>
              <a:buChar char="•"/>
            </a:pPr>
            <a:r>
              <a:rPr lang="en-US" sz="2000" dirty="0">
                <a:latin typeface="Comic Sans MS" pitchFamily="66" charset="0"/>
              </a:rPr>
              <a:t> Alignment – fly in the direction of neighbors</a:t>
            </a:r>
          </a:p>
          <a:p>
            <a:pPr lvl="1" algn="just">
              <a:buFont typeface="Arial" pitchFamily="34" charset="0"/>
              <a:buChar char="•"/>
            </a:pPr>
            <a:r>
              <a:rPr lang="en-US" sz="2000" dirty="0">
                <a:latin typeface="Comic Sans MS" pitchFamily="66" charset="0"/>
              </a:rPr>
              <a:t> Cohesion – avoid too far from nearest neighbors</a:t>
            </a:r>
          </a:p>
          <a:p>
            <a:pPr marL="0" lvl="1" algn="just"/>
            <a:r>
              <a:rPr lang="en-US" sz="2000" dirty="0">
                <a:latin typeface="Comic Sans MS" pitchFamily="66" charset="0"/>
              </a:rPr>
              <a:t>Only information about nearest neighbors is used.</a:t>
            </a:r>
          </a:p>
        </p:txBody>
      </p:sp>
      <p:sp>
        <p:nvSpPr>
          <p:cNvPr id="8" name="Rectangle 7"/>
          <p:cNvSpPr/>
          <p:nvPr/>
        </p:nvSpPr>
        <p:spPr>
          <a:xfrm>
            <a:off x="533400" y="4546937"/>
            <a:ext cx="8001000" cy="1015663"/>
          </a:xfrm>
          <a:prstGeom prst="rect">
            <a:avLst/>
          </a:prstGeom>
        </p:spPr>
        <p:txBody>
          <a:bodyPr wrap="square">
            <a:spAutoFit/>
          </a:bodyPr>
          <a:lstStyle/>
          <a:p>
            <a:pPr algn="just"/>
            <a:r>
              <a:rPr lang="en-US" sz="2000" dirty="0">
                <a:latin typeface="Comic Sans MS" pitchFamily="66" charset="0"/>
              </a:rPr>
              <a:t>Understanding evolution using game theory. How can cooperation arise in a game where exploitation is the best strategy in each individual interaction (Prisoner’s Dilemma)?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Differential Equations - Growth</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graphicFrame>
        <p:nvGraphicFramePr>
          <p:cNvPr id="6" name="Object 5"/>
          <p:cNvGraphicFramePr>
            <a:graphicFrameLocks noChangeAspect="1"/>
          </p:cNvGraphicFramePr>
          <p:nvPr/>
        </p:nvGraphicFramePr>
        <p:xfrm>
          <a:off x="3200400" y="533400"/>
          <a:ext cx="2590801" cy="1115484"/>
        </p:xfrm>
        <a:graphic>
          <a:graphicData uri="http://schemas.openxmlformats.org/presentationml/2006/ole">
            <mc:AlternateContent xmlns:mc="http://schemas.openxmlformats.org/markup-compatibility/2006">
              <mc:Choice xmlns:v="urn:schemas-microsoft-com:vml" Requires="v">
                <p:oleObj spid="_x0000_s2298" name="Equation" r:id="rId4" imgW="914400" imgH="393700" progId="Equation.3">
                  <p:embed/>
                </p:oleObj>
              </mc:Choice>
              <mc:Fallback>
                <p:oleObj name="Equation" r:id="rId4" imgW="914400" imgH="393700" progId="Equation.3">
                  <p:embed/>
                  <p:pic>
                    <p:nvPicPr>
                      <p:cNvPr id="0"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533400"/>
                        <a:ext cx="2590801" cy="111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1273175" y="1828800"/>
            <a:ext cx="2133600" cy="400110"/>
          </a:xfrm>
          <a:prstGeom prst="rect">
            <a:avLst/>
          </a:prstGeom>
        </p:spPr>
        <p:txBody>
          <a:bodyPr wrap="square">
            <a:spAutoFit/>
          </a:bodyPr>
          <a:lstStyle/>
          <a:p>
            <a:pPr marL="177800" indent="-177800"/>
            <a:r>
              <a:rPr lang="en-US" sz="2000" b="1" dirty="0">
                <a:latin typeface="Comic Sans MS" pitchFamily="66" charset="0"/>
              </a:rPr>
              <a:t>Exact Solution</a:t>
            </a:r>
          </a:p>
        </p:txBody>
      </p:sp>
      <p:sp>
        <p:nvSpPr>
          <p:cNvPr id="9" name="Rectangle 8"/>
          <p:cNvSpPr/>
          <p:nvPr/>
        </p:nvSpPr>
        <p:spPr>
          <a:xfrm>
            <a:off x="5715000" y="1828800"/>
            <a:ext cx="2819400" cy="400110"/>
          </a:xfrm>
          <a:prstGeom prst="rect">
            <a:avLst/>
          </a:prstGeom>
        </p:spPr>
        <p:txBody>
          <a:bodyPr wrap="square">
            <a:spAutoFit/>
          </a:bodyPr>
          <a:lstStyle/>
          <a:p>
            <a:pPr marL="177800" indent="-177800"/>
            <a:r>
              <a:rPr lang="en-US" sz="2000" b="1" dirty="0">
                <a:latin typeface="Comic Sans MS" pitchFamily="66" charset="0"/>
              </a:rPr>
              <a:t>Numerical Solution</a:t>
            </a:r>
          </a:p>
        </p:txBody>
      </p:sp>
      <p:graphicFrame>
        <p:nvGraphicFramePr>
          <p:cNvPr id="2052" name="Object 4"/>
          <p:cNvGraphicFramePr>
            <a:graphicFrameLocks noChangeAspect="1"/>
          </p:cNvGraphicFramePr>
          <p:nvPr/>
        </p:nvGraphicFramePr>
        <p:xfrm>
          <a:off x="4724400" y="4648200"/>
          <a:ext cx="4030662" cy="649288"/>
        </p:xfrm>
        <a:graphic>
          <a:graphicData uri="http://schemas.openxmlformats.org/presentationml/2006/ole">
            <mc:AlternateContent xmlns:mc="http://schemas.openxmlformats.org/markup-compatibility/2006">
              <mc:Choice xmlns:v="urn:schemas-microsoft-com:vml" Requires="v">
                <p:oleObj spid="_x0000_s2299" name="Equation" r:id="rId6" imgW="1422400" imgH="228600" progId="Equation.3">
                  <p:embed/>
                </p:oleObj>
              </mc:Choice>
              <mc:Fallback>
                <p:oleObj name="Equation" r:id="rId6" imgW="1422400" imgH="228600" progId="Equation.3">
                  <p:embed/>
                  <p:pic>
                    <p:nvPicPr>
                      <p:cNvPr id="0"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648200"/>
                        <a:ext cx="4030662" cy="649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Object 5"/>
          <p:cNvGraphicFramePr>
            <a:graphicFrameLocks noChangeAspect="1"/>
          </p:cNvGraphicFramePr>
          <p:nvPr/>
        </p:nvGraphicFramePr>
        <p:xfrm>
          <a:off x="968375" y="2209800"/>
          <a:ext cx="2841625" cy="792163"/>
        </p:xfrm>
        <a:graphic>
          <a:graphicData uri="http://schemas.openxmlformats.org/presentationml/2006/ole">
            <mc:AlternateContent xmlns:mc="http://schemas.openxmlformats.org/markup-compatibility/2006">
              <mc:Choice xmlns:v="urn:schemas-microsoft-com:vml" Requires="v">
                <p:oleObj spid="_x0000_s2300" name="Equation" r:id="rId8" imgW="1002865" imgH="279279" progId="Equation.3">
                  <p:embed/>
                </p:oleObj>
              </mc:Choice>
              <mc:Fallback>
                <p:oleObj name="Equation" r:id="rId8" imgW="1002865" imgH="279279" progId="Equation.3">
                  <p:embed/>
                  <p:pic>
                    <p:nvPicPr>
                      <p:cNvPr id="0" name="Picture 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8375" y="2209800"/>
                        <a:ext cx="2841625" cy="792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4" name="Picture 6" descr="C:\Users\fenyo\Google Drive\NYU\Teaching\2014 Fall Biostatistics and Bioinformatics\- 28. Modeling and Simulations\plots\growth\growth_0.1_step_0.005_curve.png"/>
          <p:cNvPicPr>
            <a:picLocks noChangeAspect="1" noChangeArrowheads="1"/>
          </p:cNvPicPr>
          <p:nvPr/>
        </p:nvPicPr>
        <p:blipFill>
          <a:blip r:embed="rId10" cstate="print"/>
          <a:srcRect/>
          <a:stretch>
            <a:fillRect/>
          </a:stretch>
        </p:blipFill>
        <p:spPr bwMode="auto">
          <a:xfrm>
            <a:off x="457200" y="3247465"/>
            <a:ext cx="3657600" cy="3381935"/>
          </a:xfrm>
          <a:prstGeom prst="rect">
            <a:avLst/>
          </a:prstGeom>
          <a:noFill/>
        </p:spPr>
      </p:pic>
      <p:sp>
        <p:nvSpPr>
          <p:cNvPr id="13" name="Rectangle 12"/>
          <p:cNvSpPr/>
          <p:nvPr/>
        </p:nvSpPr>
        <p:spPr>
          <a:xfrm>
            <a:off x="1524000" y="6509448"/>
            <a:ext cx="1766455" cy="369332"/>
          </a:xfrm>
          <a:prstGeom prst="rect">
            <a:avLst/>
          </a:prstGeom>
        </p:spPr>
        <p:txBody>
          <a:bodyPr wrap="square">
            <a:spAutoFit/>
          </a:bodyPr>
          <a:lstStyle/>
          <a:p>
            <a:pPr marL="177800" indent="-177800" algn="ctr"/>
            <a:r>
              <a:rPr lang="en-US" b="1" dirty="0">
                <a:latin typeface="Comic Sans MS" pitchFamily="66" charset="0"/>
              </a:rPr>
              <a:t>Time - t</a:t>
            </a:r>
          </a:p>
        </p:txBody>
      </p:sp>
      <p:sp>
        <p:nvSpPr>
          <p:cNvPr id="14" name="Rectangle 13"/>
          <p:cNvSpPr/>
          <p:nvPr/>
        </p:nvSpPr>
        <p:spPr>
          <a:xfrm rot="-5400000">
            <a:off x="-1301234" y="4730234"/>
            <a:ext cx="3276600" cy="369332"/>
          </a:xfrm>
          <a:prstGeom prst="rect">
            <a:avLst/>
          </a:prstGeom>
        </p:spPr>
        <p:txBody>
          <a:bodyPr wrap="square">
            <a:spAutoFit/>
          </a:bodyPr>
          <a:lstStyle/>
          <a:p>
            <a:pPr marL="177800" indent="-177800" algn="ctr"/>
            <a:r>
              <a:rPr lang="en-US" b="1" dirty="0">
                <a:latin typeface="Comic Sans MS" pitchFamily="66" charset="0"/>
              </a:rPr>
              <a:t>Population Size  - N(t)</a:t>
            </a:r>
          </a:p>
        </p:txBody>
      </p:sp>
      <p:graphicFrame>
        <p:nvGraphicFramePr>
          <p:cNvPr id="2055" name="Object 7"/>
          <p:cNvGraphicFramePr>
            <a:graphicFrameLocks noChangeAspect="1"/>
          </p:cNvGraphicFramePr>
          <p:nvPr/>
        </p:nvGraphicFramePr>
        <p:xfrm>
          <a:off x="6705600" y="5195828"/>
          <a:ext cx="1943100" cy="576262"/>
        </p:xfrm>
        <a:graphic>
          <a:graphicData uri="http://schemas.openxmlformats.org/presentationml/2006/ole">
            <mc:AlternateContent xmlns:mc="http://schemas.openxmlformats.org/markup-compatibility/2006">
              <mc:Choice xmlns:v="urn:schemas-microsoft-com:vml" Requires="v">
                <p:oleObj spid="_x0000_s2301" name="Equation" r:id="rId11" imgW="685800" imgH="203200" progId="Equation.3">
                  <p:embed/>
                </p:oleObj>
              </mc:Choice>
              <mc:Fallback>
                <p:oleObj name="Equation" r:id="rId11" imgW="685800" imgH="203200" progId="Equation.3">
                  <p:embed/>
                  <p:pic>
                    <p:nvPicPr>
                      <p:cNvPr id="0" name="Picture 4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5600" y="5195828"/>
                        <a:ext cx="1943100"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6" name="Object 8"/>
          <p:cNvGraphicFramePr>
            <a:graphicFrameLocks noChangeAspect="1"/>
          </p:cNvGraphicFramePr>
          <p:nvPr/>
        </p:nvGraphicFramePr>
        <p:xfrm>
          <a:off x="5619750" y="2209800"/>
          <a:ext cx="2627313" cy="1116013"/>
        </p:xfrm>
        <a:graphic>
          <a:graphicData uri="http://schemas.openxmlformats.org/presentationml/2006/ole">
            <mc:AlternateContent xmlns:mc="http://schemas.openxmlformats.org/markup-compatibility/2006">
              <mc:Choice xmlns:v="urn:schemas-microsoft-com:vml" Requires="v">
                <p:oleObj spid="_x0000_s2302" name="Equation" r:id="rId13" imgW="926698" imgH="393529" progId="Equation.3">
                  <p:embed/>
                </p:oleObj>
              </mc:Choice>
              <mc:Fallback>
                <p:oleObj name="Equation" r:id="rId13" imgW="926698" imgH="393529" progId="Equation.3">
                  <p:embed/>
                  <p:pic>
                    <p:nvPicPr>
                      <p:cNvPr id="0" name="Picture 4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19750" y="2209800"/>
                        <a:ext cx="2627313" cy="1116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7" name="Object 9"/>
          <p:cNvGraphicFramePr>
            <a:graphicFrameLocks noChangeAspect="1"/>
          </p:cNvGraphicFramePr>
          <p:nvPr/>
        </p:nvGraphicFramePr>
        <p:xfrm>
          <a:off x="4800600" y="3465512"/>
          <a:ext cx="4030663" cy="649288"/>
        </p:xfrm>
        <a:graphic>
          <a:graphicData uri="http://schemas.openxmlformats.org/presentationml/2006/ole">
            <mc:AlternateContent xmlns:mc="http://schemas.openxmlformats.org/markup-compatibility/2006">
              <mc:Choice xmlns:v="urn:schemas-microsoft-com:vml" Requires="v">
                <p:oleObj spid="_x0000_s2303" name="Equation" r:id="rId15" imgW="1422400" imgH="228600" progId="Equation.3">
                  <p:embed/>
                </p:oleObj>
              </mc:Choice>
              <mc:Fallback>
                <p:oleObj name="Equation" r:id="rId15" imgW="1422400" imgH="228600" progId="Equation.3">
                  <p:embed/>
                  <p:pic>
                    <p:nvPicPr>
                      <p:cNvPr id="0" name="Picture 4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00600" y="3465512"/>
                        <a:ext cx="4030663" cy="649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7"/>
          <p:cNvSpPr/>
          <p:nvPr/>
        </p:nvSpPr>
        <p:spPr>
          <a:xfrm>
            <a:off x="4572000" y="4572000"/>
            <a:ext cx="4267200" cy="12954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C:\Users\fenyo\Google Drive\NYU\Teaching\2014 Fall Biostatistics and Bioinformatics\- 28. Modeling and Simulations\plots\growth\growth_limited0.1_step_0.005_curve.png"/>
          <p:cNvPicPr>
            <a:picLocks noChangeAspect="1" noChangeArrowheads="1"/>
          </p:cNvPicPr>
          <p:nvPr/>
        </p:nvPicPr>
        <p:blipFill>
          <a:blip r:embed="rId4" cstate="print"/>
          <a:srcRect/>
          <a:stretch>
            <a:fillRect/>
          </a:stretch>
        </p:blipFill>
        <p:spPr bwMode="auto">
          <a:xfrm>
            <a:off x="414866" y="3040767"/>
            <a:ext cx="3657600" cy="3588633"/>
          </a:xfrm>
          <a:prstGeom prst="rect">
            <a:avLst/>
          </a:prstGeom>
          <a:noFill/>
        </p:spPr>
      </p:pic>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Growth – Limited Resources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0" y="650669"/>
            <a:ext cx="4191000" cy="830997"/>
          </a:xfrm>
          <a:prstGeom prst="rect">
            <a:avLst/>
          </a:prstGeom>
        </p:spPr>
        <p:txBody>
          <a:bodyPr wrap="square">
            <a:spAutoFit/>
          </a:bodyPr>
          <a:lstStyle/>
          <a:p>
            <a:pPr marL="177800" indent="-177800" algn="ctr"/>
            <a:r>
              <a:rPr lang="en-US" sz="2400" dirty="0">
                <a:latin typeface="Comic Sans MS" pitchFamily="66" charset="0"/>
              </a:rPr>
              <a:t>The maximum population supported is </a:t>
            </a:r>
            <a:r>
              <a:rPr lang="en-US" sz="2400" dirty="0" err="1">
                <a:latin typeface="Comic Sans MS" pitchFamily="66" charset="0"/>
              </a:rPr>
              <a:t>N</a:t>
            </a:r>
            <a:r>
              <a:rPr lang="en-US" sz="2400" baseline="-25000" dirty="0" err="1">
                <a:latin typeface="Comic Sans MS" pitchFamily="66" charset="0"/>
              </a:rPr>
              <a:t>max</a:t>
            </a:r>
            <a:endParaRPr lang="en-US" sz="2400" baseline="-25000" dirty="0">
              <a:latin typeface="Comic Sans MS" pitchFamily="66" charset="0"/>
            </a:endParaRPr>
          </a:p>
        </p:txBody>
      </p:sp>
      <p:graphicFrame>
        <p:nvGraphicFramePr>
          <p:cNvPr id="6" name="Object 5"/>
          <p:cNvGraphicFramePr>
            <a:graphicFrameLocks noChangeAspect="1"/>
          </p:cNvGraphicFramePr>
          <p:nvPr/>
        </p:nvGraphicFramePr>
        <p:xfrm>
          <a:off x="4343400" y="491066"/>
          <a:ext cx="4391025" cy="1366837"/>
        </p:xfrm>
        <a:graphic>
          <a:graphicData uri="http://schemas.openxmlformats.org/presentationml/2006/ole">
            <mc:AlternateContent xmlns:mc="http://schemas.openxmlformats.org/markup-compatibility/2006">
              <mc:Choice xmlns:v="urn:schemas-microsoft-com:vml" Requires="v">
                <p:oleObj spid="_x0000_s3238" name="Equation" r:id="rId5" imgW="1548728" imgH="482391" progId="Equation.3">
                  <p:embed/>
                </p:oleObj>
              </mc:Choice>
              <mc:Fallback>
                <p:oleObj name="Equation" r:id="rId5" imgW="1548728" imgH="482391" progId="Equation.3">
                  <p:embed/>
                  <p:pic>
                    <p:nvPicPr>
                      <p:cNvPr id="0"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491066"/>
                        <a:ext cx="4391025" cy="1366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1273175" y="1828800"/>
            <a:ext cx="2133600" cy="400110"/>
          </a:xfrm>
          <a:prstGeom prst="rect">
            <a:avLst/>
          </a:prstGeom>
        </p:spPr>
        <p:txBody>
          <a:bodyPr wrap="square">
            <a:spAutoFit/>
          </a:bodyPr>
          <a:lstStyle/>
          <a:p>
            <a:pPr marL="177800" indent="-177800"/>
            <a:r>
              <a:rPr lang="en-US" sz="2000" b="1" dirty="0">
                <a:latin typeface="Comic Sans MS" pitchFamily="66" charset="0"/>
              </a:rPr>
              <a:t>Exact Solution</a:t>
            </a:r>
          </a:p>
        </p:txBody>
      </p:sp>
      <p:sp>
        <p:nvSpPr>
          <p:cNvPr id="9" name="Rectangle 8"/>
          <p:cNvSpPr/>
          <p:nvPr/>
        </p:nvSpPr>
        <p:spPr>
          <a:xfrm>
            <a:off x="5334000" y="3048000"/>
            <a:ext cx="2819400" cy="400110"/>
          </a:xfrm>
          <a:prstGeom prst="rect">
            <a:avLst/>
          </a:prstGeom>
        </p:spPr>
        <p:txBody>
          <a:bodyPr wrap="square">
            <a:spAutoFit/>
          </a:bodyPr>
          <a:lstStyle/>
          <a:p>
            <a:pPr marL="177800" indent="-177800"/>
            <a:r>
              <a:rPr lang="en-US" sz="2000" b="1" dirty="0">
                <a:latin typeface="Comic Sans MS" pitchFamily="66" charset="0"/>
              </a:rPr>
              <a:t>Numerical Solution</a:t>
            </a:r>
          </a:p>
        </p:txBody>
      </p:sp>
      <p:graphicFrame>
        <p:nvGraphicFramePr>
          <p:cNvPr id="2052" name="Object 4"/>
          <p:cNvGraphicFramePr>
            <a:graphicFrameLocks noChangeAspect="1"/>
          </p:cNvGraphicFramePr>
          <p:nvPr/>
        </p:nvGraphicFramePr>
        <p:xfrm>
          <a:off x="4192588" y="3581400"/>
          <a:ext cx="4799012" cy="1152220"/>
        </p:xfrm>
        <a:graphic>
          <a:graphicData uri="http://schemas.openxmlformats.org/presentationml/2006/ole">
            <mc:AlternateContent xmlns:mc="http://schemas.openxmlformats.org/markup-compatibility/2006">
              <mc:Choice xmlns:v="urn:schemas-microsoft-com:vml" Requires="v">
                <p:oleObj spid="_x0000_s3239" name="Equation" r:id="rId7" imgW="2120900" imgH="508000" progId="Equation.3">
                  <p:embed/>
                </p:oleObj>
              </mc:Choice>
              <mc:Fallback>
                <p:oleObj name="Equation" r:id="rId7" imgW="2120900" imgH="508000" progId="Equation.3">
                  <p:embed/>
                  <p:pic>
                    <p:nvPicPr>
                      <p:cNvPr id="0"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2588" y="3581400"/>
                        <a:ext cx="4799012" cy="11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Object 5"/>
          <p:cNvGraphicFramePr>
            <a:graphicFrameLocks noChangeAspect="1"/>
          </p:cNvGraphicFramePr>
          <p:nvPr/>
        </p:nvGraphicFramePr>
        <p:xfrm>
          <a:off x="76200" y="2133600"/>
          <a:ext cx="4192087" cy="970601"/>
        </p:xfrm>
        <a:graphic>
          <a:graphicData uri="http://schemas.openxmlformats.org/presentationml/2006/ole">
            <mc:AlternateContent xmlns:mc="http://schemas.openxmlformats.org/markup-compatibility/2006">
              <mc:Choice xmlns:v="urn:schemas-microsoft-com:vml" Requires="v">
                <p:oleObj spid="_x0000_s3240" name="Equation" r:id="rId9" imgW="1866900" imgH="431800" progId="Equation.3">
                  <p:embed/>
                </p:oleObj>
              </mc:Choice>
              <mc:Fallback>
                <p:oleObj name="Equation" r:id="rId9" imgW="1866900" imgH="431800" progId="Equation.3">
                  <p:embed/>
                  <p:pic>
                    <p:nvPicPr>
                      <p:cNvPr id="0" name="Picture 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133600"/>
                        <a:ext cx="4192087" cy="9706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a:xfrm>
            <a:off x="1524000" y="6509448"/>
            <a:ext cx="1766455" cy="369332"/>
          </a:xfrm>
          <a:prstGeom prst="rect">
            <a:avLst/>
          </a:prstGeom>
        </p:spPr>
        <p:txBody>
          <a:bodyPr wrap="square">
            <a:spAutoFit/>
          </a:bodyPr>
          <a:lstStyle/>
          <a:p>
            <a:pPr marL="177800" indent="-177800" algn="ctr"/>
            <a:r>
              <a:rPr lang="en-US" b="1" dirty="0">
                <a:latin typeface="Comic Sans MS" pitchFamily="66" charset="0"/>
              </a:rPr>
              <a:t>Time - t</a:t>
            </a:r>
          </a:p>
        </p:txBody>
      </p:sp>
      <p:sp>
        <p:nvSpPr>
          <p:cNvPr id="14" name="Rectangle 13"/>
          <p:cNvSpPr/>
          <p:nvPr/>
        </p:nvSpPr>
        <p:spPr>
          <a:xfrm rot="-5400000">
            <a:off x="-1301234" y="4730234"/>
            <a:ext cx="3276600" cy="369332"/>
          </a:xfrm>
          <a:prstGeom prst="rect">
            <a:avLst/>
          </a:prstGeom>
        </p:spPr>
        <p:txBody>
          <a:bodyPr wrap="square">
            <a:spAutoFit/>
          </a:bodyPr>
          <a:lstStyle/>
          <a:p>
            <a:pPr marL="177800" indent="-177800" algn="ctr"/>
            <a:r>
              <a:rPr lang="en-US" b="1" dirty="0">
                <a:latin typeface="Comic Sans MS" pitchFamily="66" charset="0"/>
              </a:rPr>
              <a:t>Population Size  - N(t)</a:t>
            </a:r>
          </a:p>
        </p:txBody>
      </p:sp>
      <p:graphicFrame>
        <p:nvGraphicFramePr>
          <p:cNvPr id="2055" name="Object 7"/>
          <p:cNvGraphicFramePr>
            <a:graphicFrameLocks noChangeAspect="1"/>
          </p:cNvGraphicFramePr>
          <p:nvPr/>
        </p:nvGraphicFramePr>
        <p:xfrm>
          <a:off x="7243234" y="4724400"/>
          <a:ext cx="1672166" cy="495911"/>
        </p:xfrm>
        <a:graphic>
          <a:graphicData uri="http://schemas.openxmlformats.org/presentationml/2006/ole">
            <mc:AlternateContent xmlns:mc="http://schemas.openxmlformats.org/markup-compatibility/2006">
              <mc:Choice xmlns:v="urn:schemas-microsoft-com:vml" Requires="v">
                <p:oleObj spid="_x0000_s3241" name="Equation" r:id="rId11" imgW="685800" imgH="203200" progId="Equation.3">
                  <p:embed/>
                </p:oleObj>
              </mc:Choice>
              <mc:Fallback>
                <p:oleObj name="Equation" r:id="rId11" imgW="685800" imgH="203200" progId="Equation.3">
                  <p:embed/>
                  <p:pic>
                    <p:nvPicPr>
                      <p:cNvPr id="0" name="Picture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43234" y="4724400"/>
                        <a:ext cx="1672166" cy="495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7"/>
          <p:cNvSpPr/>
          <p:nvPr/>
        </p:nvSpPr>
        <p:spPr>
          <a:xfrm>
            <a:off x="4038600" y="3505200"/>
            <a:ext cx="4953000" cy="1905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Predators and Prey</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457200" y="2641937"/>
            <a:ext cx="8686800" cy="1015663"/>
          </a:xfrm>
          <a:prstGeom prst="rect">
            <a:avLst/>
          </a:prstGeom>
        </p:spPr>
        <p:txBody>
          <a:bodyPr wrap="square">
            <a:spAutoFit/>
          </a:bodyPr>
          <a:lstStyle/>
          <a:p>
            <a:r>
              <a:rPr lang="en-US" sz="2000" dirty="0">
                <a:latin typeface="Comic Sans MS" pitchFamily="66" charset="0"/>
              </a:rPr>
              <a:t>where k</a:t>
            </a:r>
            <a:r>
              <a:rPr lang="en-US" sz="2000" baseline="-25000" dirty="0">
                <a:latin typeface="Comic Sans MS" pitchFamily="66" charset="0"/>
              </a:rPr>
              <a:t>b</a:t>
            </a:r>
            <a:r>
              <a:rPr lang="en-US" sz="2000" dirty="0">
                <a:latin typeface="Comic Sans MS" pitchFamily="66" charset="0"/>
              </a:rPr>
              <a:t> is the birth rate of the prey, </a:t>
            </a:r>
            <a:r>
              <a:rPr lang="en-US" sz="2000" dirty="0" err="1">
                <a:latin typeface="Comic Sans MS" pitchFamily="66" charset="0"/>
              </a:rPr>
              <a:t>k</a:t>
            </a:r>
            <a:r>
              <a:rPr lang="en-US" sz="2000" baseline="-25000" dirty="0" err="1">
                <a:latin typeface="Comic Sans MS" pitchFamily="66" charset="0"/>
              </a:rPr>
              <a:t>d</a:t>
            </a:r>
            <a:r>
              <a:rPr lang="en-US" sz="2000" dirty="0">
                <a:latin typeface="Comic Sans MS" pitchFamily="66" charset="0"/>
              </a:rPr>
              <a:t> is the death rate of the predators, </a:t>
            </a:r>
            <a:r>
              <a:rPr lang="en-US" sz="2000" dirty="0" err="1">
                <a:latin typeface="Comic Sans MS" pitchFamily="66" charset="0"/>
              </a:rPr>
              <a:t>k</a:t>
            </a:r>
            <a:r>
              <a:rPr lang="en-US" sz="2000" baseline="-25000" dirty="0" err="1">
                <a:latin typeface="Comic Sans MS" pitchFamily="66" charset="0"/>
              </a:rPr>
              <a:t>s</a:t>
            </a:r>
            <a:r>
              <a:rPr lang="en-US" sz="2000" dirty="0">
                <a:latin typeface="Comic Sans MS" pitchFamily="66" charset="0"/>
              </a:rPr>
              <a:t> is the search efficiency, and </a:t>
            </a:r>
            <a:r>
              <a:rPr lang="en-US" sz="2000" dirty="0" err="1">
                <a:latin typeface="Comic Sans MS" pitchFamily="66" charset="0"/>
              </a:rPr>
              <a:t>k</a:t>
            </a:r>
            <a:r>
              <a:rPr lang="en-US" sz="2000" baseline="-25000" dirty="0" err="1">
                <a:latin typeface="Comic Sans MS" pitchFamily="66" charset="0"/>
              </a:rPr>
              <a:t>e</a:t>
            </a:r>
            <a:r>
              <a:rPr lang="en-US" sz="2000" dirty="0">
                <a:latin typeface="Comic Sans MS" pitchFamily="66" charset="0"/>
              </a:rPr>
              <a:t> is the efficiency with which food is converted into predators.</a:t>
            </a:r>
          </a:p>
        </p:txBody>
      </p:sp>
      <p:pic>
        <p:nvPicPr>
          <p:cNvPr id="4098" name="Picture 2" descr="C:\Users\fenyo\Google Drive\NYU\Teaching\2014 Fall Biostatistics and Bioinformatics\- 28. Modeling and Simulations\plots\growth\growth_loke_volterra_0.2_0.01_0.5_0.25__step_0.005_.png"/>
          <p:cNvPicPr>
            <a:picLocks noChangeAspect="1" noChangeArrowheads="1"/>
          </p:cNvPicPr>
          <p:nvPr/>
        </p:nvPicPr>
        <p:blipFill>
          <a:blip r:embed="rId4" cstate="print"/>
          <a:srcRect/>
          <a:stretch>
            <a:fillRect/>
          </a:stretch>
        </p:blipFill>
        <p:spPr bwMode="auto">
          <a:xfrm>
            <a:off x="5029200" y="3886200"/>
            <a:ext cx="2743200" cy="2718876"/>
          </a:xfrm>
          <a:prstGeom prst="rect">
            <a:avLst/>
          </a:prstGeom>
          <a:noFill/>
        </p:spPr>
      </p:pic>
      <p:pic>
        <p:nvPicPr>
          <p:cNvPr id="4099" name="Picture 3" descr="C:\Users\fenyo\Google Drive\NYU\Teaching\2014 Fall Biostatistics and Bioinformatics\- 28. Modeling and Simulations\plots\growth\growth_loke_volterra_0.2_0.01_0.5_0.25__step_0.005.png"/>
          <p:cNvPicPr>
            <a:picLocks noChangeAspect="1" noChangeArrowheads="1"/>
          </p:cNvPicPr>
          <p:nvPr/>
        </p:nvPicPr>
        <p:blipFill>
          <a:blip r:embed="rId5" cstate="print"/>
          <a:srcRect/>
          <a:stretch>
            <a:fillRect/>
          </a:stretch>
        </p:blipFill>
        <p:spPr bwMode="auto">
          <a:xfrm>
            <a:off x="1676400" y="3886200"/>
            <a:ext cx="2743200" cy="2639139"/>
          </a:xfrm>
          <a:prstGeom prst="rect">
            <a:avLst/>
          </a:prstGeom>
          <a:noFill/>
        </p:spPr>
      </p:pic>
      <p:sp>
        <p:nvSpPr>
          <p:cNvPr id="8" name="Rectangle 7"/>
          <p:cNvSpPr/>
          <p:nvPr/>
        </p:nvSpPr>
        <p:spPr>
          <a:xfrm>
            <a:off x="2133600" y="6488668"/>
            <a:ext cx="1766455" cy="369332"/>
          </a:xfrm>
          <a:prstGeom prst="rect">
            <a:avLst/>
          </a:prstGeom>
        </p:spPr>
        <p:txBody>
          <a:bodyPr wrap="square">
            <a:spAutoFit/>
          </a:bodyPr>
          <a:lstStyle/>
          <a:p>
            <a:pPr marL="177800" indent="-177800" algn="ctr"/>
            <a:r>
              <a:rPr lang="en-US" b="1" dirty="0">
                <a:latin typeface="Comic Sans MS" pitchFamily="66" charset="0"/>
              </a:rPr>
              <a:t>Time - t</a:t>
            </a:r>
          </a:p>
        </p:txBody>
      </p:sp>
      <p:sp>
        <p:nvSpPr>
          <p:cNvPr id="10" name="Rectangle 9"/>
          <p:cNvSpPr/>
          <p:nvPr/>
        </p:nvSpPr>
        <p:spPr>
          <a:xfrm rot="-5400000">
            <a:off x="-158234" y="5035034"/>
            <a:ext cx="3276600" cy="369332"/>
          </a:xfrm>
          <a:prstGeom prst="rect">
            <a:avLst/>
          </a:prstGeom>
        </p:spPr>
        <p:txBody>
          <a:bodyPr wrap="square">
            <a:spAutoFit/>
          </a:bodyPr>
          <a:lstStyle/>
          <a:p>
            <a:pPr marL="177800" indent="-177800" algn="ctr"/>
            <a:r>
              <a:rPr lang="en-US" b="1" dirty="0">
                <a:latin typeface="Comic Sans MS" pitchFamily="66" charset="0"/>
              </a:rPr>
              <a:t>Population Size  - N(t)</a:t>
            </a:r>
          </a:p>
        </p:txBody>
      </p:sp>
      <p:sp>
        <p:nvSpPr>
          <p:cNvPr id="11" name="Rectangle 10"/>
          <p:cNvSpPr/>
          <p:nvPr/>
        </p:nvSpPr>
        <p:spPr>
          <a:xfrm>
            <a:off x="1447800" y="4114800"/>
            <a:ext cx="1766455" cy="369332"/>
          </a:xfrm>
          <a:prstGeom prst="rect">
            <a:avLst/>
          </a:prstGeom>
        </p:spPr>
        <p:txBody>
          <a:bodyPr wrap="square">
            <a:spAutoFit/>
          </a:bodyPr>
          <a:lstStyle/>
          <a:p>
            <a:pPr marL="177800" indent="-177800" algn="ctr"/>
            <a:r>
              <a:rPr lang="en-US" dirty="0">
                <a:latin typeface="Comic Sans MS" pitchFamily="66" charset="0"/>
              </a:rPr>
              <a:t>Prey</a:t>
            </a:r>
          </a:p>
        </p:txBody>
      </p:sp>
      <p:sp>
        <p:nvSpPr>
          <p:cNvPr id="12" name="Rectangle 11"/>
          <p:cNvSpPr/>
          <p:nvPr/>
        </p:nvSpPr>
        <p:spPr>
          <a:xfrm>
            <a:off x="1724890" y="6183868"/>
            <a:ext cx="1766455" cy="369332"/>
          </a:xfrm>
          <a:prstGeom prst="rect">
            <a:avLst/>
          </a:prstGeom>
        </p:spPr>
        <p:txBody>
          <a:bodyPr wrap="square">
            <a:spAutoFit/>
          </a:bodyPr>
          <a:lstStyle/>
          <a:p>
            <a:pPr marL="177800" indent="-177800" algn="ctr"/>
            <a:r>
              <a:rPr lang="en-US" dirty="0">
                <a:solidFill>
                  <a:srgbClr val="C00000"/>
                </a:solidFill>
                <a:latin typeface="Comic Sans MS" pitchFamily="66" charset="0"/>
              </a:rPr>
              <a:t>Predators</a:t>
            </a:r>
          </a:p>
        </p:txBody>
      </p:sp>
      <p:sp>
        <p:nvSpPr>
          <p:cNvPr id="13" name="Rectangle 12"/>
          <p:cNvSpPr/>
          <p:nvPr/>
        </p:nvSpPr>
        <p:spPr>
          <a:xfrm>
            <a:off x="5638800" y="6477000"/>
            <a:ext cx="1766455" cy="369332"/>
          </a:xfrm>
          <a:prstGeom prst="rect">
            <a:avLst/>
          </a:prstGeom>
        </p:spPr>
        <p:txBody>
          <a:bodyPr wrap="square">
            <a:spAutoFit/>
          </a:bodyPr>
          <a:lstStyle/>
          <a:p>
            <a:pPr marL="177800" indent="-177800" algn="ctr"/>
            <a:r>
              <a:rPr lang="en-US" b="1" dirty="0">
                <a:latin typeface="Comic Sans MS" pitchFamily="66" charset="0"/>
              </a:rPr>
              <a:t>Predators</a:t>
            </a:r>
          </a:p>
        </p:txBody>
      </p:sp>
      <p:sp>
        <p:nvSpPr>
          <p:cNvPr id="14" name="Rectangle 13"/>
          <p:cNvSpPr/>
          <p:nvPr/>
        </p:nvSpPr>
        <p:spPr>
          <a:xfrm rot="-5400000">
            <a:off x="4025839" y="5041962"/>
            <a:ext cx="1766455" cy="369332"/>
          </a:xfrm>
          <a:prstGeom prst="rect">
            <a:avLst/>
          </a:prstGeom>
        </p:spPr>
        <p:txBody>
          <a:bodyPr wrap="square">
            <a:spAutoFit/>
          </a:bodyPr>
          <a:lstStyle/>
          <a:p>
            <a:pPr marL="177800" indent="-177800" algn="ctr"/>
            <a:r>
              <a:rPr lang="en-US" b="1" dirty="0">
                <a:latin typeface="Comic Sans MS" pitchFamily="66" charset="0"/>
              </a:rPr>
              <a:t>Prey</a:t>
            </a:r>
          </a:p>
        </p:txBody>
      </p:sp>
      <p:sp>
        <p:nvSpPr>
          <p:cNvPr id="15" name="Oval 14"/>
          <p:cNvSpPr/>
          <p:nvPr/>
        </p:nvSpPr>
        <p:spPr>
          <a:xfrm>
            <a:off x="5353052" y="4829178"/>
            <a:ext cx="152400" cy="152400"/>
          </a:xfrm>
          <a:prstGeom prst="ellipse">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5430980" y="4641275"/>
            <a:ext cx="76200" cy="2286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100" name="Object 4"/>
          <p:cNvGraphicFramePr>
            <a:graphicFrameLocks noChangeAspect="1"/>
          </p:cNvGraphicFramePr>
          <p:nvPr/>
        </p:nvGraphicFramePr>
        <p:xfrm>
          <a:off x="1219200" y="457200"/>
          <a:ext cx="7340600" cy="1187450"/>
        </p:xfrm>
        <a:graphic>
          <a:graphicData uri="http://schemas.openxmlformats.org/presentationml/2006/ole">
            <mc:AlternateContent xmlns:mc="http://schemas.openxmlformats.org/markup-compatibility/2006">
              <mc:Choice xmlns:v="urn:schemas-microsoft-com:vml" Requires="v">
                <p:oleObj spid="_x0000_s4180" name="Equation" r:id="rId6" imgW="2590800" imgH="419100" progId="Equation.3">
                  <p:embed/>
                </p:oleObj>
              </mc:Choice>
              <mc:Fallback>
                <p:oleObj name="Equation" r:id="rId6" imgW="2590800" imgH="419100" progId="Equation.3">
                  <p:embed/>
                  <p:pic>
                    <p:nvPicPr>
                      <p:cNvPr id="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57200"/>
                        <a:ext cx="7340600"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1" name="Object 5"/>
          <p:cNvGraphicFramePr>
            <a:graphicFrameLocks noChangeAspect="1"/>
          </p:cNvGraphicFramePr>
          <p:nvPr/>
        </p:nvGraphicFramePr>
        <p:xfrm>
          <a:off x="838200" y="1524000"/>
          <a:ext cx="7988300" cy="1187450"/>
        </p:xfrm>
        <a:graphic>
          <a:graphicData uri="http://schemas.openxmlformats.org/presentationml/2006/ole">
            <mc:AlternateContent xmlns:mc="http://schemas.openxmlformats.org/markup-compatibility/2006">
              <mc:Choice xmlns:v="urn:schemas-microsoft-com:vml" Requires="v">
                <p:oleObj spid="_x0000_s4181" name="Equation" r:id="rId8" imgW="2819400" imgH="419100" progId="Equation.3">
                  <p:embed/>
                </p:oleObj>
              </mc:Choice>
              <mc:Fallback>
                <p:oleObj name="Equation" r:id="rId8" imgW="2819400" imgH="419100" progId="Equation.3">
                  <p:embed/>
                  <p:pic>
                    <p:nvPicPr>
                      <p:cNvPr id="0"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1524000"/>
                        <a:ext cx="7988300"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fenyo\Google Drive\NYU\Teaching\2014 Fall Biostatistics and Bioinformatics\- 28. Modeling and Simulations\plots\growth\growth_loke_volterra_0.1_0.05_0.3_0.1__step_0.005_10000_.png"/>
          <p:cNvPicPr>
            <a:picLocks noChangeAspect="1" noChangeArrowheads="1"/>
          </p:cNvPicPr>
          <p:nvPr/>
        </p:nvPicPr>
        <p:blipFill>
          <a:blip r:embed="rId3" cstate="print"/>
          <a:srcRect/>
          <a:stretch>
            <a:fillRect/>
          </a:stretch>
        </p:blipFill>
        <p:spPr bwMode="auto">
          <a:xfrm>
            <a:off x="5082208" y="3810000"/>
            <a:ext cx="2743200" cy="2718876"/>
          </a:xfrm>
          <a:prstGeom prst="rect">
            <a:avLst/>
          </a:prstGeom>
          <a:noFill/>
        </p:spPr>
      </p:pic>
      <p:pic>
        <p:nvPicPr>
          <p:cNvPr id="37891" name="Picture 3" descr="C:\Users\fenyo\Google Drive\NYU\Teaching\2014 Fall Biostatistics and Bioinformatics\- 28. Modeling and Simulations\plots\growth\growth_loke_volterra_0.1_0.05_0.3_0.1__step_0.005_10000.png"/>
          <p:cNvPicPr>
            <a:picLocks noChangeAspect="1" noChangeArrowheads="1"/>
          </p:cNvPicPr>
          <p:nvPr/>
        </p:nvPicPr>
        <p:blipFill>
          <a:blip r:embed="rId4" cstate="print"/>
          <a:srcRect/>
          <a:stretch>
            <a:fillRect/>
          </a:stretch>
        </p:blipFill>
        <p:spPr bwMode="auto">
          <a:xfrm>
            <a:off x="1600200" y="3836178"/>
            <a:ext cx="2743200" cy="2640822"/>
          </a:xfrm>
          <a:prstGeom prst="rect">
            <a:avLst/>
          </a:prstGeom>
          <a:noFill/>
        </p:spPr>
      </p:pic>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Predators and Prey</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4098" name="Picture 2" descr="C:\Users\fenyo\Google Drive\NYU\Teaching\2014 Fall Biostatistics and Bioinformatics\- 28. Modeling and Simulations\plots\growth\growth_loke_volterra_0.2_0.01_0.5_0.25__step_0.005_.png"/>
          <p:cNvPicPr>
            <a:picLocks noChangeAspect="1" noChangeArrowheads="1"/>
          </p:cNvPicPr>
          <p:nvPr/>
        </p:nvPicPr>
        <p:blipFill>
          <a:blip r:embed="rId5" cstate="print"/>
          <a:srcRect/>
          <a:stretch>
            <a:fillRect/>
          </a:stretch>
        </p:blipFill>
        <p:spPr bwMode="auto">
          <a:xfrm>
            <a:off x="5029200" y="762000"/>
            <a:ext cx="2743200" cy="2718876"/>
          </a:xfrm>
          <a:prstGeom prst="rect">
            <a:avLst/>
          </a:prstGeom>
          <a:noFill/>
        </p:spPr>
      </p:pic>
      <p:pic>
        <p:nvPicPr>
          <p:cNvPr id="4099" name="Picture 3" descr="C:\Users\fenyo\Google Drive\NYU\Teaching\2014 Fall Biostatistics and Bioinformatics\- 28. Modeling and Simulations\plots\growth\growth_loke_volterra_0.2_0.01_0.5_0.25__step_0.005.png"/>
          <p:cNvPicPr>
            <a:picLocks noChangeAspect="1" noChangeArrowheads="1"/>
          </p:cNvPicPr>
          <p:nvPr/>
        </p:nvPicPr>
        <p:blipFill>
          <a:blip r:embed="rId6" cstate="print"/>
          <a:srcRect/>
          <a:stretch>
            <a:fillRect/>
          </a:stretch>
        </p:blipFill>
        <p:spPr bwMode="auto">
          <a:xfrm>
            <a:off x="1676400" y="762000"/>
            <a:ext cx="2743200" cy="2639139"/>
          </a:xfrm>
          <a:prstGeom prst="rect">
            <a:avLst/>
          </a:prstGeom>
          <a:noFill/>
        </p:spPr>
      </p:pic>
      <p:sp>
        <p:nvSpPr>
          <p:cNvPr id="8" name="Rectangle 7"/>
          <p:cNvSpPr/>
          <p:nvPr/>
        </p:nvSpPr>
        <p:spPr>
          <a:xfrm>
            <a:off x="2133600" y="3364468"/>
            <a:ext cx="1766455" cy="369332"/>
          </a:xfrm>
          <a:prstGeom prst="rect">
            <a:avLst/>
          </a:prstGeom>
        </p:spPr>
        <p:txBody>
          <a:bodyPr wrap="square">
            <a:spAutoFit/>
          </a:bodyPr>
          <a:lstStyle/>
          <a:p>
            <a:pPr marL="177800" indent="-177800" algn="ctr"/>
            <a:r>
              <a:rPr lang="en-US" b="1" dirty="0">
                <a:latin typeface="Comic Sans MS" pitchFamily="66" charset="0"/>
              </a:rPr>
              <a:t>Time - t</a:t>
            </a:r>
          </a:p>
        </p:txBody>
      </p:sp>
      <p:sp>
        <p:nvSpPr>
          <p:cNvPr id="10" name="Rectangle 9"/>
          <p:cNvSpPr/>
          <p:nvPr/>
        </p:nvSpPr>
        <p:spPr>
          <a:xfrm rot="-5400000">
            <a:off x="-158234" y="1910834"/>
            <a:ext cx="3276600" cy="369332"/>
          </a:xfrm>
          <a:prstGeom prst="rect">
            <a:avLst/>
          </a:prstGeom>
        </p:spPr>
        <p:txBody>
          <a:bodyPr wrap="square">
            <a:spAutoFit/>
          </a:bodyPr>
          <a:lstStyle/>
          <a:p>
            <a:pPr marL="177800" indent="-177800" algn="ctr"/>
            <a:r>
              <a:rPr lang="en-US" b="1" dirty="0">
                <a:latin typeface="Comic Sans MS" pitchFamily="66" charset="0"/>
              </a:rPr>
              <a:t>Population Size  - N(t)</a:t>
            </a:r>
          </a:p>
        </p:txBody>
      </p:sp>
      <p:sp>
        <p:nvSpPr>
          <p:cNvPr id="11" name="Rectangle 10"/>
          <p:cNvSpPr/>
          <p:nvPr/>
        </p:nvSpPr>
        <p:spPr>
          <a:xfrm>
            <a:off x="1447800" y="990600"/>
            <a:ext cx="1766455" cy="369332"/>
          </a:xfrm>
          <a:prstGeom prst="rect">
            <a:avLst/>
          </a:prstGeom>
        </p:spPr>
        <p:txBody>
          <a:bodyPr wrap="square">
            <a:spAutoFit/>
          </a:bodyPr>
          <a:lstStyle/>
          <a:p>
            <a:pPr marL="177800" indent="-177800" algn="ctr"/>
            <a:r>
              <a:rPr lang="en-US" dirty="0">
                <a:latin typeface="Comic Sans MS" pitchFamily="66" charset="0"/>
              </a:rPr>
              <a:t>Prey</a:t>
            </a:r>
          </a:p>
        </p:txBody>
      </p:sp>
      <p:sp>
        <p:nvSpPr>
          <p:cNvPr id="12" name="Rectangle 11"/>
          <p:cNvSpPr/>
          <p:nvPr/>
        </p:nvSpPr>
        <p:spPr>
          <a:xfrm>
            <a:off x="1724890" y="3059668"/>
            <a:ext cx="1766455" cy="369332"/>
          </a:xfrm>
          <a:prstGeom prst="rect">
            <a:avLst/>
          </a:prstGeom>
        </p:spPr>
        <p:txBody>
          <a:bodyPr wrap="square">
            <a:spAutoFit/>
          </a:bodyPr>
          <a:lstStyle/>
          <a:p>
            <a:pPr marL="177800" indent="-177800" algn="ctr"/>
            <a:r>
              <a:rPr lang="en-US" dirty="0">
                <a:solidFill>
                  <a:srgbClr val="C00000"/>
                </a:solidFill>
                <a:latin typeface="Comic Sans MS" pitchFamily="66" charset="0"/>
              </a:rPr>
              <a:t>Predators</a:t>
            </a:r>
          </a:p>
        </p:txBody>
      </p:sp>
      <p:sp>
        <p:nvSpPr>
          <p:cNvPr id="13" name="Rectangle 12"/>
          <p:cNvSpPr/>
          <p:nvPr/>
        </p:nvSpPr>
        <p:spPr>
          <a:xfrm>
            <a:off x="5638800" y="3352800"/>
            <a:ext cx="1766455" cy="369332"/>
          </a:xfrm>
          <a:prstGeom prst="rect">
            <a:avLst/>
          </a:prstGeom>
        </p:spPr>
        <p:txBody>
          <a:bodyPr wrap="square">
            <a:spAutoFit/>
          </a:bodyPr>
          <a:lstStyle/>
          <a:p>
            <a:pPr marL="177800" indent="-177800" algn="ctr"/>
            <a:r>
              <a:rPr lang="en-US" b="1" dirty="0">
                <a:latin typeface="Comic Sans MS" pitchFamily="66" charset="0"/>
              </a:rPr>
              <a:t>Predators</a:t>
            </a:r>
          </a:p>
        </p:txBody>
      </p:sp>
      <p:sp>
        <p:nvSpPr>
          <p:cNvPr id="14" name="Rectangle 13"/>
          <p:cNvSpPr/>
          <p:nvPr/>
        </p:nvSpPr>
        <p:spPr>
          <a:xfrm rot="-5400000">
            <a:off x="4025839" y="1917762"/>
            <a:ext cx="1766455" cy="369332"/>
          </a:xfrm>
          <a:prstGeom prst="rect">
            <a:avLst/>
          </a:prstGeom>
        </p:spPr>
        <p:txBody>
          <a:bodyPr wrap="square">
            <a:spAutoFit/>
          </a:bodyPr>
          <a:lstStyle/>
          <a:p>
            <a:pPr marL="177800" indent="-177800" algn="ctr"/>
            <a:r>
              <a:rPr lang="en-US" b="1" dirty="0">
                <a:latin typeface="Comic Sans MS" pitchFamily="66" charset="0"/>
              </a:rPr>
              <a:t>Prey</a:t>
            </a:r>
          </a:p>
        </p:txBody>
      </p:sp>
      <p:sp>
        <p:nvSpPr>
          <p:cNvPr id="15" name="Oval 14"/>
          <p:cNvSpPr/>
          <p:nvPr/>
        </p:nvSpPr>
        <p:spPr>
          <a:xfrm>
            <a:off x="5353052" y="1704978"/>
            <a:ext cx="152400" cy="152400"/>
          </a:xfrm>
          <a:prstGeom prst="ellipse">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5430980" y="1517075"/>
            <a:ext cx="76200" cy="2286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133600" y="6488668"/>
            <a:ext cx="1766455" cy="369332"/>
          </a:xfrm>
          <a:prstGeom prst="rect">
            <a:avLst/>
          </a:prstGeom>
        </p:spPr>
        <p:txBody>
          <a:bodyPr wrap="square">
            <a:spAutoFit/>
          </a:bodyPr>
          <a:lstStyle/>
          <a:p>
            <a:pPr marL="177800" indent="-177800" algn="ctr"/>
            <a:r>
              <a:rPr lang="en-US" b="1" dirty="0">
                <a:latin typeface="Comic Sans MS" pitchFamily="66" charset="0"/>
              </a:rPr>
              <a:t>Time - t</a:t>
            </a:r>
          </a:p>
        </p:txBody>
      </p:sp>
      <p:sp>
        <p:nvSpPr>
          <p:cNvPr id="21" name="Rectangle 20"/>
          <p:cNvSpPr/>
          <p:nvPr/>
        </p:nvSpPr>
        <p:spPr>
          <a:xfrm rot="-5400000">
            <a:off x="-158234" y="5035034"/>
            <a:ext cx="3276600" cy="369332"/>
          </a:xfrm>
          <a:prstGeom prst="rect">
            <a:avLst/>
          </a:prstGeom>
        </p:spPr>
        <p:txBody>
          <a:bodyPr wrap="square">
            <a:spAutoFit/>
          </a:bodyPr>
          <a:lstStyle/>
          <a:p>
            <a:pPr marL="177800" indent="-177800" algn="ctr"/>
            <a:r>
              <a:rPr lang="en-US" b="1" dirty="0">
                <a:latin typeface="Comic Sans MS" pitchFamily="66" charset="0"/>
              </a:rPr>
              <a:t>Population Size  - N(t)</a:t>
            </a:r>
          </a:p>
        </p:txBody>
      </p:sp>
      <p:sp>
        <p:nvSpPr>
          <p:cNvPr id="22" name="Rectangle 21"/>
          <p:cNvSpPr/>
          <p:nvPr/>
        </p:nvSpPr>
        <p:spPr>
          <a:xfrm>
            <a:off x="5638800" y="6477000"/>
            <a:ext cx="1766455" cy="369332"/>
          </a:xfrm>
          <a:prstGeom prst="rect">
            <a:avLst/>
          </a:prstGeom>
        </p:spPr>
        <p:txBody>
          <a:bodyPr wrap="square">
            <a:spAutoFit/>
          </a:bodyPr>
          <a:lstStyle/>
          <a:p>
            <a:pPr marL="177800" indent="-177800" algn="ctr"/>
            <a:r>
              <a:rPr lang="en-US" b="1" dirty="0">
                <a:latin typeface="Comic Sans MS" pitchFamily="66" charset="0"/>
              </a:rPr>
              <a:t>Predators</a:t>
            </a:r>
          </a:p>
        </p:txBody>
      </p:sp>
      <p:sp>
        <p:nvSpPr>
          <p:cNvPr id="23" name="Rectangle 22"/>
          <p:cNvSpPr/>
          <p:nvPr/>
        </p:nvSpPr>
        <p:spPr>
          <a:xfrm rot="-5400000">
            <a:off x="4025839" y="5041962"/>
            <a:ext cx="1766455" cy="369332"/>
          </a:xfrm>
          <a:prstGeom prst="rect">
            <a:avLst/>
          </a:prstGeom>
        </p:spPr>
        <p:txBody>
          <a:bodyPr wrap="square">
            <a:spAutoFit/>
          </a:bodyPr>
          <a:lstStyle/>
          <a:p>
            <a:pPr marL="177800" indent="-177800" algn="ctr"/>
            <a:r>
              <a:rPr lang="en-US" b="1" dirty="0">
                <a:latin typeface="Comic Sans MS" pitchFamily="66" charset="0"/>
              </a:rPr>
              <a:t>Prey</a:t>
            </a:r>
          </a:p>
        </p:txBody>
      </p:sp>
      <p:sp>
        <p:nvSpPr>
          <p:cNvPr id="24" name="Oval 23"/>
          <p:cNvSpPr/>
          <p:nvPr/>
        </p:nvSpPr>
        <p:spPr>
          <a:xfrm>
            <a:off x="5602356" y="3816925"/>
            <a:ext cx="152400" cy="152400"/>
          </a:xfrm>
          <a:prstGeom prst="ellipse">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a:stCxn id="24" idx="5"/>
          </p:cNvCxnSpPr>
          <p:nvPr/>
        </p:nvCxnSpPr>
        <p:spPr>
          <a:xfrm>
            <a:off x="5732438" y="3947007"/>
            <a:ext cx="144488" cy="14874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5219696" y="6305548"/>
            <a:ext cx="152400" cy="1524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H="1">
            <a:off x="5367333" y="6386511"/>
            <a:ext cx="2286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295400" y="4343400"/>
            <a:ext cx="1766455" cy="369332"/>
          </a:xfrm>
          <a:prstGeom prst="rect">
            <a:avLst/>
          </a:prstGeom>
        </p:spPr>
        <p:txBody>
          <a:bodyPr wrap="square">
            <a:spAutoFit/>
          </a:bodyPr>
          <a:lstStyle/>
          <a:p>
            <a:pPr marL="177800" indent="-177800" algn="ctr"/>
            <a:r>
              <a:rPr lang="en-US" dirty="0">
                <a:latin typeface="Comic Sans MS" pitchFamily="66" charset="0"/>
              </a:rPr>
              <a:t>Prey</a:t>
            </a:r>
          </a:p>
        </p:txBody>
      </p:sp>
      <p:sp>
        <p:nvSpPr>
          <p:cNvPr id="32" name="Rectangle 31"/>
          <p:cNvSpPr/>
          <p:nvPr/>
        </p:nvSpPr>
        <p:spPr>
          <a:xfrm>
            <a:off x="2119745" y="5791200"/>
            <a:ext cx="1766455" cy="369332"/>
          </a:xfrm>
          <a:prstGeom prst="rect">
            <a:avLst/>
          </a:prstGeom>
        </p:spPr>
        <p:txBody>
          <a:bodyPr wrap="square">
            <a:spAutoFit/>
          </a:bodyPr>
          <a:lstStyle/>
          <a:p>
            <a:pPr marL="177800" indent="-177800" algn="ctr"/>
            <a:r>
              <a:rPr lang="en-US" dirty="0">
                <a:solidFill>
                  <a:srgbClr val="C00000"/>
                </a:solidFill>
                <a:latin typeface="Comic Sans MS" pitchFamily="66" charset="0"/>
              </a:rPr>
              <a:t>Predators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8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animBg="1"/>
      <p:bldP spid="27" grpId="0" animBg="1"/>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C:\Users\fenyo\Google Drive\NYU\Teaching\2014 Fall Biostatistics and Bioinformatics\- 28. Modeling and Simulations\plots\growth\growth_loke_volterra_limited_0.4_0.06_0.2_0.5__step_0.05_.png"/>
          <p:cNvPicPr>
            <a:picLocks noChangeAspect="1" noChangeArrowheads="1"/>
          </p:cNvPicPr>
          <p:nvPr/>
        </p:nvPicPr>
        <p:blipFill>
          <a:blip r:embed="rId4" cstate="print"/>
          <a:srcRect/>
          <a:stretch>
            <a:fillRect/>
          </a:stretch>
        </p:blipFill>
        <p:spPr bwMode="auto">
          <a:xfrm>
            <a:off x="5029200" y="3818254"/>
            <a:ext cx="2743200" cy="2734946"/>
          </a:xfrm>
          <a:prstGeom prst="rect">
            <a:avLst/>
          </a:prstGeom>
          <a:noFill/>
        </p:spPr>
      </p:pic>
      <p:pic>
        <p:nvPicPr>
          <p:cNvPr id="38917" name="Picture 5" descr="C:\Users\fenyo\Google Drive\NYU\Teaching\2014 Fall Biostatistics and Bioinformatics\- 28. Modeling and Simulations\plots\growth\growth_loke_volterra_limited_0.4_0.06_0.2_0.5__step_0.05.png"/>
          <p:cNvPicPr>
            <a:picLocks noChangeAspect="1" noChangeArrowheads="1"/>
          </p:cNvPicPr>
          <p:nvPr/>
        </p:nvPicPr>
        <p:blipFill>
          <a:blip r:embed="rId5" cstate="print"/>
          <a:srcRect/>
          <a:stretch>
            <a:fillRect/>
          </a:stretch>
        </p:blipFill>
        <p:spPr bwMode="auto">
          <a:xfrm>
            <a:off x="1600200" y="3914062"/>
            <a:ext cx="2743200" cy="2639138"/>
          </a:xfrm>
          <a:prstGeom prst="rect">
            <a:avLst/>
          </a:prstGeom>
          <a:noFill/>
        </p:spPr>
      </p:pic>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Predators and Prey - Limited Resources </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457200" y="2641937"/>
            <a:ext cx="8686800" cy="1015663"/>
          </a:xfrm>
          <a:prstGeom prst="rect">
            <a:avLst/>
          </a:prstGeom>
        </p:spPr>
        <p:txBody>
          <a:bodyPr wrap="square">
            <a:spAutoFit/>
          </a:bodyPr>
          <a:lstStyle/>
          <a:p>
            <a:r>
              <a:rPr lang="en-US" sz="2000" dirty="0">
                <a:latin typeface="Comic Sans MS" pitchFamily="66" charset="0"/>
              </a:rPr>
              <a:t>where k</a:t>
            </a:r>
            <a:r>
              <a:rPr lang="en-US" sz="2000" baseline="-25000" dirty="0">
                <a:latin typeface="Comic Sans MS" pitchFamily="66" charset="0"/>
              </a:rPr>
              <a:t>b</a:t>
            </a:r>
            <a:r>
              <a:rPr lang="en-US" sz="2000" dirty="0">
                <a:latin typeface="Comic Sans MS" pitchFamily="66" charset="0"/>
              </a:rPr>
              <a:t> is the birth rate of the prey, </a:t>
            </a:r>
            <a:r>
              <a:rPr lang="en-US" sz="2000" dirty="0" err="1">
                <a:latin typeface="Comic Sans MS" pitchFamily="66" charset="0"/>
              </a:rPr>
              <a:t>k</a:t>
            </a:r>
            <a:r>
              <a:rPr lang="en-US" sz="2000" baseline="-25000" dirty="0" err="1">
                <a:latin typeface="Comic Sans MS" pitchFamily="66" charset="0"/>
              </a:rPr>
              <a:t>d</a:t>
            </a:r>
            <a:r>
              <a:rPr lang="en-US" sz="2000" dirty="0">
                <a:latin typeface="Comic Sans MS" pitchFamily="66" charset="0"/>
              </a:rPr>
              <a:t> is the death rate of the predators, </a:t>
            </a:r>
            <a:r>
              <a:rPr lang="en-US" sz="2000" dirty="0" err="1">
                <a:latin typeface="Comic Sans MS" pitchFamily="66" charset="0"/>
              </a:rPr>
              <a:t>k</a:t>
            </a:r>
            <a:r>
              <a:rPr lang="en-US" sz="2000" baseline="-25000" dirty="0" err="1">
                <a:latin typeface="Comic Sans MS" pitchFamily="66" charset="0"/>
              </a:rPr>
              <a:t>s</a:t>
            </a:r>
            <a:r>
              <a:rPr lang="en-US" sz="2000" dirty="0">
                <a:latin typeface="Comic Sans MS" pitchFamily="66" charset="0"/>
              </a:rPr>
              <a:t> is the search efficiency, and </a:t>
            </a:r>
            <a:r>
              <a:rPr lang="en-US" sz="2000" dirty="0" err="1">
                <a:latin typeface="Comic Sans MS" pitchFamily="66" charset="0"/>
              </a:rPr>
              <a:t>k</a:t>
            </a:r>
            <a:r>
              <a:rPr lang="en-US" sz="2000" baseline="-25000" dirty="0" err="1">
                <a:latin typeface="Comic Sans MS" pitchFamily="66" charset="0"/>
              </a:rPr>
              <a:t>e</a:t>
            </a:r>
            <a:r>
              <a:rPr lang="en-US" sz="2000" dirty="0">
                <a:latin typeface="Comic Sans MS" pitchFamily="66" charset="0"/>
              </a:rPr>
              <a:t> is the efficiency with which food is converted into predators.</a:t>
            </a:r>
          </a:p>
        </p:txBody>
      </p:sp>
      <p:sp>
        <p:nvSpPr>
          <p:cNvPr id="8" name="Rectangle 7"/>
          <p:cNvSpPr/>
          <p:nvPr/>
        </p:nvSpPr>
        <p:spPr>
          <a:xfrm>
            <a:off x="2133600" y="6488668"/>
            <a:ext cx="1766455" cy="369332"/>
          </a:xfrm>
          <a:prstGeom prst="rect">
            <a:avLst/>
          </a:prstGeom>
        </p:spPr>
        <p:txBody>
          <a:bodyPr wrap="square">
            <a:spAutoFit/>
          </a:bodyPr>
          <a:lstStyle/>
          <a:p>
            <a:pPr marL="177800" indent="-177800" algn="ctr"/>
            <a:r>
              <a:rPr lang="en-US" b="1" dirty="0">
                <a:latin typeface="Comic Sans MS" pitchFamily="66" charset="0"/>
              </a:rPr>
              <a:t>Time - t</a:t>
            </a:r>
          </a:p>
        </p:txBody>
      </p:sp>
      <p:sp>
        <p:nvSpPr>
          <p:cNvPr id="10" name="Rectangle 9"/>
          <p:cNvSpPr/>
          <p:nvPr/>
        </p:nvSpPr>
        <p:spPr>
          <a:xfrm rot="-5400000">
            <a:off x="-158234" y="5035034"/>
            <a:ext cx="3276600" cy="369332"/>
          </a:xfrm>
          <a:prstGeom prst="rect">
            <a:avLst/>
          </a:prstGeom>
        </p:spPr>
        <p:txBody>
          <a:bodyPr wrap="square">
            <a:spAutoFit/>
          </a:bodyPr>
          <a:lstStyle/>
          <a:p>
            <a:pPr marL="177800" indent="-177800" algn="ctr"/>
            <a:r>
              <a:rPr lang="en-US" b="1" dirty="0">
                <a:latin typeface="Comic Sans MS" pitchFamily="66" charset="0"/>
              </a:rPr>
              <a:t>Population Size  - N(t)</a:t>
            </a:r>
          </a:p>
        </p:txBody>
      </p:sp>
      <p:sp>
        <p:nvSpPr>
          <p:cNvPr id="11" name="Rectangle 10"/>
          <p:cNvSpPr/>
          <p:nvPr/>
        </p:nvSpPr>
        <p:spPr>
          <a:xfrm>
            <a:off x="2209800" y="5209462"/>
            <a:ext cx="1766455" cy="369332"/>
          </a:xfrm>
          <a:prstGeom prst="rect">
            <a:avLst/>
          </a:prstGeom>
        </p:spPr>
        <p:txBody>
          <a:bodyPr wrap="square">
            <a:spAutoFit/>
          </a:bodyPr>
          <a:lstStyle/>
          <a:p>
            <a:pPr marL="177800" indent="-177800" algn="ctr"/>
            <a:r>
              <a:rPr lang="en-US" dirty="0">
                <a:latin typeface="Comic Sans MS" pitchFamily="66" charset="0"/>
              </a:rPr>
              <a:t>Prey</a:t>
            </a:r>
          </a:p>
        </p:txBody>
      </p:sp>
      <p:sp>
        <p:nvSpPr>
          <p:cNvPr id="12" name="Rectangle 11"/>
          <p:cNvSpPr/>
          <p:nvPr/>
        </p:nvSpPr>
        <p:spPr>
          <a:xfrm>
            <a:off x="2286000" y="5971462"/>
            <a:ext cx="1766455" cy="369332"/>
          </a:xfrm>
          <a:prstGeom prst="rect">
            <a:avLst/>
          </a:prstGeom>
        </p:spPr>
        <p:txBody>
          <a:bodyPr wrap="square">
            <a:spAutoFit/>
          </a:bodyPr>
          <a:lstStyle/>
          <a:p>
            <a:pPr marL="177800" indent="-177800" algn="ctr"/>
            <a:r>
              <a:rPr lang="en-US" dirty="0">
                <a:solidFill>
                  <a:srgbClr val="C00000"/>
                </a:solidFill>
                <a:latin typeface="Comic Sans MS" pitchFamily="66" charset="0"/>
              </a:rPr>
              <a:t>Predators</a:t>
            </a:r>
          </a:p>
        </p:txBody>
      </p:sp>
      <p:sp>
        <p:nvSpPr>
          <p:cNvPr id="13" name="Rectangle 12"/>
          <p:cNvSpPr/>
          <p:nvPr/>
        </p:nvSpPr>
        <p:spPr>
          <a:xfrm>
            <a:off x="5638800" y="6477000"/>
            <a:ext cx="1766455" cy="369332"/>
          </a:xfrm>
          <a:prstGeom prst="rect">
            <a:avLst/>
          </a:prstGeom>
        </p:spPr>
        <p:txBody>
          <a:bodyPr wrap="square">
            <a:spAutoFit/>
          </a:bodyPr>
          <a:lstStyle/>
          <a:p>
            <a:pPr marL="177800" indent="-177800" algn="ctr"/>
            <a:r>
              <a:rPr lang="en-US" b="1" dirty="0">
                <a:latin typeface="Comic Sans MS" pitchFamily="66" charset="0"/>
              </a:rPr>
              <a:t>Predators</a:t>
            </a:r>
          </a:p>
        </p:txBody>
      </p:sp>
      <p:sp>
        <p:nvSpPr>
          <p:cNvPr id="14" name="Rectangle 13"/>
          <p:cNvSpPr/>
          <p:nvPr/>
        </p:nvSpPr>
        <p:spPr>
          <a:xfrm rot="-5400000">
            <a:off x="4025839" y="5041961"/>
            <a:ext cx="1766455" cy="369332"/>
          </a:xfrm>
          <a:prstGeom prst="rect">
            <a:avLst/>
          </a:prstGeom>
        </p:spPr>
        <p:txBody>
          <a:bodyPr wrap="square">
            <a:spAutoFit/>
          </a:bodyPr>
          <a:lstStyle/>
          <a:p>
            <a:pPr marL="177800" indent="-177800" algn="ctr"/>
            <a:r>
              <a:rPr lang="en-US" b="1" dirty="0">
                <a:latin typeface="Comic Sans MS" pitchFamily="66" charset="0"/>
              </a:rPr>
              <a:t>Prey</a:t>
            </a:r>
          </a:p>
        </p:txBody>
      </p:sp>
      <p:sp>
        <p:nvSpPr>
          <p:cNvPr id="15" name="Oval 14"/>
          <p:cNvSpPr/>
          <p:nvPr/>
        </p:nvSpPr>
        <p:spPr>
          <a:xfrm>
            <a:off x="6005519" y="3921703"/>
            <a:ext cx="152400" cy="152400"/>
          </a:xfrm>
          <a:prstGeom prst="ellipse">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6078668" y="3986207"/>
            <a:ext cx="303072" cy="762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100" name="Object 4"/>
          <p:cNvGraphicFramePr>
            <a:graphicFrameLocks noChangeAspect="1"/>
          </p:cNvGraphicFramePr>
          <p:nvPr/>
        </p:nvGraphicFramePr>
        <p:xfrm>
          <a:off x="19123" y="474316"/>
          <a:ext cx="9210675" cy="1366838"/>
        </p:xfrm>
        <a:graphic>
          <a:graphicData uri="http://schemas.openxmlformats.org/presentationml/2006/ole">
            <mc:AlternateContent xmlns:mc="http://schemas.openxmlformats.org/markup-compatibility/2006">
              <mc:Choice xmlns:v="urn:schemas-microsoft-com:vml" Requires="v">
                <p:oleObj spid="_x0000_s38994" name="Equation" r:id="rId6" imgW="3251200" imgH="482600" progId="Equation.3">
                  <p:embed/>
                </p:oleObj>
              </mc:Choice>
              <mc:Fallback>
                <p:oleObj name="Equation" r:id="rId6" imgW="3251200" imgH="482600" progId="Equation.3">
                  <p:embed/>
                  <p:pic>
                    <p:nvPicPr>
                      <p:cNvPr id="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23" y="474316"/>
                        <a:ext cx="9210675" cy="1366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1" name="Object 5"/>
          <p:cNvGraphicFramePr>
            <a:graphicFrameLocks noChangeAspect="1"/>
          </p:cNvGraphicFramePr>
          <p:nvPr/>
        </p:nvGraphicFramePr>
        <p:xfrm>
          <a:off x="838200" y="1524000"/>
          <a:ext cx="7988300" cy="1187450"/>
        </p:xfrm>
        <a:graphic>
          <a:graphicData uri="http://schemas.openxmlformats.org/presentationml/2006/ole">
            <mc:AlternateContent xmlns:mc="http://schemas.openxmlformats.org/markup-compatibility/2006">
              <mc:Choice xmlns:v="urn:schemas-microsoft-com:vml" Requires="v">
                <p:oleObj spid="_x0000_s38995" name="Equation" r:id="rId8" imgW="2819400" imgH="419100" progId="Equation.3">
                  <p:embed/>
                </p:oleObj>
              </mc:Choice>
              <mc:Fallback>
                <p:oleObj name="Equation" r:id="rId8" imgW="2819400" imgH="419100" progId="Equation.3">
                  <p:embed/>
                  <p:pic>
                    <p:nvPicPr>
                      <p:cNvPr id="0"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1524000"/>
                        <a:ext cx="7988300"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Oval 17"/>
          <p:cNvSpPr/>
          <p:nvPr/>
        </p:nvSpPr>
        <p:spPr>
          <a:xfrm>
            <a:off x="3925956" y="533400"/>
            <a:ext cx="1828800" cy="1295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fenyo\Google Drive\NYU\Teaching\2014 Fall Biostatistics and Bioinformatics\- 28. Modeling and Simulations\plots\growth\growth_loke_volterra_deltat_0.2_0.01_0.5_0.25__step_2_2000_.png"/>
          <p:cNvPicPr>
            <a:picLocks noChangeAspect="1" noChangeArrowheads="1"/>
          </p:cNvPicPr>
          <p:nvPr/>
        </p:nvPicPr>
        <p:blipFill>
          <a:blip r:embed="rId3" cstate="print"/>
          <a:srcRect/>
          <a:stretch>
            <a:fillRect/>
          </a:stretch>
        </p:blipFill>
        <p:spPr bwMode="auto">
          <a:xfrm>
            <a:off x="6324600" y="1942776"/>
            <a:ext cx="2743200" cy="2715309"/>
          </a:xfrm>
          <a:prstGeom prst="rect">
            <a:avLst/>
          </a:prstGeom>
          <a:noFill/>
        </p:spPr>
      </p:pic>
      <p:pic>
        <p:nvPicPr>
          <p:cNvPr id="39939" name="Picture 3" descr="C:\Users\fenyo\Google Drive\NYU\Teaching\2014 Fall Biostatistics and Bioinformatics\- 28. Modeling and Simulations\plots\growth\growth_loke_volterra_deltat_0.2_0.01_0.5_0.25__step_1.25_3200_.png"/>
          <p:cNvPicPr>
            <a:picLocks noChangeAspect="1" noChangeArrowheads="1"/>
          </p:cNvPicPr>
          <p:nvPr/>
        </p:nvPicPr>
        <p:blipFill>
          <a:blip r:embed="rId4" cstate="print"/>
          <a:srcRect/>
          <a:stretch>
            <a:fillRect/>
          </a:stretch>
        </p:blipFill>
        <p:spPr bwMode="auto">
          <a:xfrm>
            <a:off x="3352800" y="1940992"/>
            <a:ext cx="2743200" cy="2718876"/>
          </a:xfrm>
          <a:prstGeom prst="rect">
            <a:avLst/>
          </a:prstGeom>
          <a:noFill/>
        </p:spPr>
      </p:pic>
      <p:pic>
        <p:nvPicPr>
          <p:cNvPr id="39940" name="Picture 4" descr="C:\Users\fenyo\Google Drive\NYU\Teaching\2014 Fall Biostatistics and Bioinformatics\- 28. Modeling and Simulations\plots\growth\growth_loke_volterra_deltat_0.2_0.01_0.5_0.25__step_0.1_40000_.png"/>
          <p:cNvPicPr>
            <a:picLocks noChangeAspect="1" noChangeArrowheads="1"/>
          </p:cNvPicPr>
          <p:nvPr/>
        </p:nvPicPr>
        <p:blipFill>
          <a:blip r:embed="rId5" cstate="print"/>
          <a:srcRect/>
          <a:stretch>
            <a:fillRect/>
          </a:stretch>
        </p:blipFill>
        <p:spPr bwMode="auto">
          <a:xfrm>
            <a:off x="228600" y="1940992"/>
            <a:ext cx="2743200" cy="2718876"/>
          </a:xfrm>
          <a:prstGeom prst="rect">
            <a:avLst/>
          </a:prstGeom>
          <a:noFill/>
        </p:spPr>
      </p:pic>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Size of </a:t>
            </a:r>
            <a:r>
              <a:rPr lang="en-US" sz="2800" b="1" dirty="0" err="1">
                <a:latin typeface="Symbol" pitchFamily="18" charset="2"/>
              </a:rPr>
              <a:t>D</a:t>
            </a:r>
            <a:r>
              <a:rPr lang="en-US" sz="2800" b="1" dirty="0" err="1">
                <a:latin typeface="Comic Sans MS" pitchFamily="66" charset="0"/>
              </a:rPr>
              <a:t>t</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13" name="Rectangle 12"/>
          <p:cNvSpPr/>
          <p:nvPr/>
        </p:nvSpPr>
        <p:spPr>
          <a:xfrm>
            <a:off x="4038600" y="4583668"/>
            <a:ext cx="1766455" cy="369332"/>
          </a:xfrm>
          <a:prstGeom prst="rect">
            <a:avLst/>
          </a:prstGeom>
        </p:spPr>
        <p:txBody>
          <a:bodyPr wrap="square">
            <a:spAutoFit/>
          </a:bodyPr>
          <a:lstStyle/>
          <a:p>
            <a:pPr marL="177800" indent="-177800" algn="ctr"/>
            <a:r>
              <a:rPr lang="en-US" b="1" dirty="0">
                <a:latin typeface="Comic Sans MS" pitchFamily="66" charset="0"/>
              </a:rPr>
              <a:t>Predators</a:t>
            </a:r>
          </a:p>
        </p:txBody>
      </p:sp>
      <p:sp>
        <p:nvSpPr>
          <p:cNvPr id="14" name="Rectangle 13"/>
          <p:cNvSpPr/>
          <p:nvPr/>
        </p:nvSpPr>
        <p:spPr>
          <a:xfrm rot="-5400000">
            <a:off x="2425639" y="3148630"/>
            <a:ext cx="1766455" cy="369332"/>
          </a:xfrm>
          <a:prstGeom prst="rect">
            <a:avLst/>
          </a:prstGeom>
        </p:spPr>
        <p:txBody>
          <a:bodyPr wrap="square">
            <a:spAutoFit/>
          </a:bodyPr>
          <a:lstStyle/>
          <a:p>
            <a:pPr marL="177800" indent="-177800" algn="ctr"/>
            <a:r>
              <a:rPr lang="en-US" b="1" dirty="0">
                <a:latin typeface="Comic Sans MS" pitchFamily="66" charset="0"/>
              </a:rPr>
              <a:t>Prey</a:t>
            </a:r>
          </a:p>
        </p:txBody>
      </p:sp>
      <p:sp>
        <p:nvSpPr>
          <p:cNvPr id="22" name="Rectangle 21"/>
          <p:cNvSpPr/>
          <p:nvPr/>
        </p:nvSpPr>
        <p:spPr>
          <a:xfrm>
            <a:off x="844828" y="4583668"/>
            <a:ext cx="1766455" cy="369332"/>
          </a:xfrm>
          <a:prstGeom prst="rect">
            <a:avLst/>
          </a:prstGeom>
        </p:spPr>
        <p:txBody>
          <a:bodyPr wrap="square">
            <a:spAutoFit/>
          </a:bodyPr>
          <a:lstStyle/>
          <a:p>
            <a:pPr marL="177800" indent="-177800" algn="ctr"/>
            <a:r>
              <a:rPr lang="en-US" b="1" dirty="0">
                <a:latin typeface="Comic Sans MS" pitchFamily="66" charset="0"/>
              </a:rPr>
              <a:t>Predators</a:t>
            </a:r>
          </a:p>
        </p:txBody>
      </p:sp>
      <p:sp>
        <p:nvSpPr>
          <p:cNvPr id="23" name="Rectangle 22"/>
          <p:cNvSpPr/>
          <p:nvPr/>
        </p:nvSpPr>
        <p:spPr>
          <a:xfrm rot="-5400000">
            <a:off x="-768133" y="3148630"/>
            <a:ext cx="1766455" cy="369332"/>
          </a:xfrm>
          <a:prstGeom prst="rect">
            <a:avLst/>
          </a:prstGeom>
        </p:spPr>
        <p:txBody>
          <a:bodyPr wrap="square">
            <a:spAutoFit/>
          </a:bodyPr>
          <a:lstStyle/>
          <a:p>
            <a:pPr marL="177800" indent="-177800" algn="ctr"/>
            <a:r>
              <a:rPr lang="en-US" b="1" dirty="0">
                <a:latin typeface="Comic Sans MS" pitchFamily="66" charset="0"/>
              </a:rPr>
              <a:t>Prey</a:t>
            </a:r>
          </a:p>
        </p:txBody>
      </p:sp>
      <p:sp>
        <p:nvSpPr>
          <p:cNvPr id="30" name="Rectangle 29"/>
          <p:cNvSpPr/>
          <p:nvPr/>
        </p:nvSpPr>
        <p:spPr>
          <a:xfrm>
            <a:off x="7072745" y="4583668"/>
            <a:ext cx="1766455" cy="369332"/>
          </a:xfrm>
          <a:prstGeom prst="rect">
            <a:avLst/>
          </a:prstGeom>
        </p:spPr>
        <p:txBody>
          <a:bodyPr wrap="square">
            <a:spAutoFit/>
          </a:bodyPr>
          <a:lstStyle/>
          <a:p>
            <a:pPr marL="177800" indent="-177800" algn="ctr"/>
            <a:r>
              <a:rPr lang="en-US" b="1" dirty="0">
                <a:latin typeface="Comic Sans MS" pitchFamily="66" charset="0"/>
              </a:rPr>
              <a:t>Predators</a:t>
            </a:r>
          </a:p>
        </p:txBody>
      </p:sp>
      <p:sp>
        <p:nvSpPr>
          <p:cNvPr id="33" name="Rectangle 32"/>
          <p:cNvSpPr/>
          <p:nvPr/>
        </p:nvSpPr>
        <p:spPr>
          <a:xfrm rot="-5400000">
            <a:off x="5459784" y="3148630"/>
            <a:ext cx="1766455" cy="369332"/>
          </a:xfrm>
          <a:prstGeom prst="rect">
            <a:avLst/>
          </a:prstGeom>
        </p:spPr>
        <p:txBody>
          <a:bodyPr wrap="square">
            <a:spAutoFit/>
          </a:bodyPr>
          <a:lstStyle/>
          <a:p>
            <a:pPr marL="177800" indent="-177800" algn="ctr"/>
            <a:r>
              <a:rPr lang="en-US" b="1" dirty="0">
                <a:latin typeface="Comic Sans MS" pitchFamily="66" charset="0"/>
              </a:rPr>
              <a:t>Prey</a:t>
            </a:r>
          </a:p>
        </p:txBody>
      </p:sp>
      <p:sp>
        <p:nvSpPr>
          <p:cNvPr id="40" name="Rectangle 39"/>
          <p:cNvSpPr/>
          <p:nvPr/>
        </p:nvSpPr>
        <p:spPr>
          <a:xfrm>
            <a:off x="3733800" y="1407592"/>
            <a:ext cx="1766455" cy="369332"/>
          </a:xfrm>
          <a:prstGeom prst="rect">
            <a:avLst/>
          </a:prstGeom>
        </p:spPr>
        <p:txBody>
          <a:bodyPr wrap="square">
            <a:spAutoFit/>
          </a:bodyPr>
          <a:lstStyle/>
          <a:p>
            <a:pPr marL="177800" indent="-177800" algn="ctr"/>
            <a:r>
              <a:rPr lang="en-US" b="1" dirty="0">
                <a:solidFill>
                  <a:srgbClr val="C00000"/>
                </a:solidFill>
                <a:latin typeface="Comic Sans MS" pitchFamily="66" charset="0"/>
              </a:rPr>
              <a:t>Increasing </a:t>
            </a:r>
            <a:r>
              <a:rPr lang="en-US" b="1" dirty="0" err="1">
                <a:solidFill>
                  <a:srgbClr val="C00000"/>
                </a:solidFill>
                <a:latin typeface="Symbol" pitchFamily="18" charset="2"/>
              </a:rPr>
              <a:t>D</a:t>
            </a:r>
            <a:r>
              <a:rPr lang="en-US" b="1" dirty="0" err="1">
                <a:solidFill>
                  <a:srgbClr val="C00000"/>
                </a:solidFill>
                <a:latin typeface="Comic Sans MS" pitchFamily="66" charset="0"/>
              </a:rPr>
              <a:t>t</a:t>
            </a:r>
            <a:endParaRPr lang="en-US" b="1" dirty="0">
              <a:solidFill>
                <a:srgbClr val="C00000"/>
              </a:solidFill>
              <a:latin typeface="Comic Sans MS" pitchFamily="66" charset="0"/>
            </a:endParaRPr>
          </a:p>
        </p:txBody>
      </p:sp>
      <p:cxnSp>
        <p:nvCxnSpPr>
          <p:cNvPr id="42" name="Straight Arrow Connector 41"/>
          <p:cNvCxnSpPr/>
          <p:nvPr/>
        </p:nvCxnSpPr>
        <p:spPr>
          <a:xfrm>
            <a:off x="1600200" y="1788592"/>
            <a:ext cx="632460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600200" y="5417403"/>
            <a:ext cx="6477000" cy="830997"/>
          </a:xfrm>
          <a:prstGeom prst="rect">
            <a:avLst/>
          </a:prstGeom>
        </p:spPr>
        <p:txBody>
          <a:bodyPr wrap="square">
            <a:spAutoFit/>
          </a:bodyPr>
          <a:lstStyle/>
          <a:p>
            <a:r>
              <a:rPr lang="en-US" sz="2400" dirty="0">
                <a:latin typeface="Comic Sans MS" pitchFamily="66" charset="0"/>
              </a:rPr>
              <a:t>If </a:t>
            </a:r>
            <a:r>
              <a:rPr lang="en-US" sz="2400" dirty="0" err="1">
                <a:latin typeface="Symbol" pitchFamily="18" charset="2"/>
              </a:rPr>
              <a:t>D</a:t>
            </a:r>
            <a:r>
              <a:rPr lang="en-US" sz="2400" dirty="0" err="1">
                <a:latin typeface="Comic Sans MS" pitchFamily="66" charset="0"/>
              </a:rPr>
              <a:t>t</a:t>
            </a:r>
            <a:r>
              <a:rPr lang="en-US" sz="2400" dirty="0">
                <a:latin typeface="Comic Sans MS" pitchFamily="66" charset="0"/>
              </a:rPr>
              <a:t> is large, the error introduced can be large, and the results are incorrect.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RNA and Protein</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graphicFrame>
        <p:nvGraphicFramePr>
          <p:cNvPr id="27" name="Object 10"/>
          <p:cNvGraphicFramePr>
            <a:graphicFrameLocks noChangeAspect="1"/>
          </p:cNvGraphicFramePr>
          <p:nvPr>
            <p:extLst>
              <p:ext uri="{D42A27DB-BD31-4B8C-83A1-F6EECF244321}">
                <p14:modId xmlns:p14="http://schemas.microsoft.com/office/powerpoint/2010/main" val="2289555015"/>
              </p:ext>
            </p:extLst>
          </p:nvPr>
        </p:nvGraphicFramePr>
        <p:xfrm>
          <a:off x="3886645" y="757393"/>
          <a:ext cx="4568825" cy="1114425"/>
        </p:xfrm>
        <a:graphic>
          <a:graphicData uri="http://schemas.openxmlformats.org/presentationml/2006/ole">
            <mc:AlternateContent xmlns:mc="http://schemas.openxmlformats.org/markup-compatibility/2006">
              <mc:Choice xmlns:v="urn:schemas-microsoft-com:vml" Requires="v">
                <p:oleObj spid="_x0000_s58389" name="Equation" r:id="rId4" imgW="1612800" imgH="393480" progId="Equation.3">
                  <p:embed/>
                </p:oleObj>
              </mc:Choice>
              <mc:Fallback>
                <p:oleObj name="Equation" r:id="rId4" imgW="1612800" imgH="393480" progId="Equation.3">
                  <p:embed/>
                  <p:pic>
                    <p:nvPicPr>
                      <p:cNvPr id="53258" name="Object 10"/>
                      <p:cNvPicPr>
                        <a:picLocks noChangeAspect="1" noChangeArrowheads="1"/>
                      </p:cNvPicPr>
                      <p:nvPr/>
                    </p:nvPicPr>
                    <p:blipFill>
                      <a:blip r:embed="rId5"/>
                      <a:srcRect/>
                      <a:stretch>
                        <a:fillRect/>
                      </a:stretch>
                    </p:blipFill>
                    <p:spPr bwMode="auto">
                      <a:xfrm>
                        <a:off x="3886645" y="757393"/>
                        <a:ext cx="4568825" cy="1114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10"/>
          <p:cNvGraphicFramePr>
            <a:graphicFrameLocks noChangeAspect="1"/>
          </p:cNvGraphicFramePr>
          <p:nvPr>
            <p:extLst>
              <p:ext uri="{D42A27DB-BD31-4B8C-83A1-F6EECF244321}">
                <p14:modId xmlns:p14="http://schemas.microsoft.com/office/powerpoint/2010/main" val="1563417717"/>
              </p:ext>
            </p:extLst>
          </p:nvPr>
        </p:nvGraphicFramePr>
        <p:xfrm>
          <a:off x="3592218" y="2130701"/>
          <a:ext cx="5432425" cy="1114425"/>
        </p:xfrm>
        <a:graphic>
          <a:graphicData uri="http://schemas.openxmlformats.org/presentationml/2006/ole">
            <mc:AlternateContent xmlns:mc="http://schemas.openxmlformats.org/markup-compatibility/2006">
              <mc:Choice xmlns:v="urn:schemas-microsoft-com:vml" Requires="v">
                <p:oleObj spid="_x0000_s58390" name="Equation" r:id="rId6" imgW="1917360" imgH="393480" progId="Equation.3">
                  <p:embed/>
                </p:oleObj>
              </mc:Choice>
              <mc:Fallback>
                <p:oleObj name="Equation" r:id="rId6" imgW="1917360" imgH="393480" progId="Equation.3">
                  <p:embed/>
                  <p:pic>
                    <p:nvPicPr>
                      <p:cNvPr id="27" name="Object 10"/>
                      <p:cNvPicPr>
                        <a:picLocks noChangeAspect="1" noChangeArrowheads="1"/>
                      </p:cNvPicPr>
                      <p:nvPr/>
                    </p:nvPicPr>
                    <p:blipFill>
                      <a:blip r:embed="rId7"/>
                      <a:srcRect/>
                      <a:stretch>
                        <a:fillRect/>
                      </a:stretch>
                    </p:blipFill>
                    <p:spPr bwMode="auto">
                      <a:xfrm>
                        <a:off x="3592218" y="2130701"/>
                        <a:ext cx="5432425" cy="1114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3" name="Picture 32"/>
          <p:cNvPicPr>
            <a:picLocks noChangeAspect="1"/>
          </p:cNvPicPr>
          <p:nvPr/>
        </p:nvPicPr>
        <p:blipFill rotWithShape="1">
          <a:blip r:embed="rId8"/>
          <a:srcRect r="50000"/>
          <a:stretch/>
        </p:blipFill>
        <p:spPr>
          <a:xfrm>
            <a:off x="77290" y="605329"/>
            <a:ext cx="804741" cy="1396105"/>
          </a:xfrm>
          <a:prstGeom prst="rect">
            <a:avLst/>
          </a:prstGeom>
        </p:spPr>
      </p:pic>
      <p:pic>
        <p:nvPicPr>
          <p:cNvPr id="34" name="Picture 33"/>
          <p:cNvPicPr>
            <a:picLocks noChangeAspect="1"/>
          </p:cNvPicPr>
          <p:nvPr/>
        </p:nvPicPr>
        <p:blipFill rotWithShape="1">
          <a:blip r:embed="rId9"/>
          <a:srcRect r="60467"/>
          <a:stretch/>
        </p:blipFill>
        <p:spPr>
          <a:xfrm>
            <a:off x="1367137" y="2001434"/>
            <a:ext cx="968862" cy="1243692"/>
          </a:xfrm>
          <a:prstGeom prst="rect">
            <a:avLst/>
          </a:prstGeom>
        </p:spPr>
      </p:pic>
      <p:sp>
        <p:nvSpPr>
          <p:cNvPr id="36" name="Rectangle 35"/>
          <p:cNvSpPr/>
          <p:nvPr/>
        </p:nvSpPr>
        <p:spPr>
          <a:xfrm>
            <a:off x="1047502" y="1047140"/>
            <a:ext cx="639271" cy="4544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37" name="Picture 36"/>
          <p:cNvPicPr>
            <a:picLocks noChangeAspect="1"/>
          </p:cNvPicPr>
          <p:nvPr/>
        </p:nvPicPr>
        <p:blipFill rotWithShape="1">
          <a:blip r:embed="rId10"/>
          <a:srcRect l="21050" b="8634"/>
          <a:stretch/>
        </p:blipFill>
        <p:spPr>
          <a:xfrm>
            <a:off x="905475" y="1186904"/>
            <a:ext cx="1169606" cy="629430"/>
          </a:xfrm>
          <a:prstGeom prst="rect">
            <a:avLst/>
          </a:prstGeom>
        </p:spPr>
      </p:pic>
      <p:pic>
        <p:nvPicPr>
          <p:cNvPr id="39" name="Picture 38"/>
          <p:cNvPicPr>
            <a:picLocks noChangeAspect="1"/>
          </p:cNvPicPr>
          <p:nvPr/>
        </p:nvPicPr>
        <p:blipFill rotWithShape="1">
          <a:blip r:embed="rId8"/>
          <a:srcRect l="44673" t="75471"/>
          <a:stretch/>
        </p:blipFill>
        <p:spPr>
          <a:xfrm>
            <a:off x="648347" y="1533988"/>
            <a:ext cx="890483" cy="342448"/>
          </a:xfrm>
          <a:prstGeom prst="rect">
            <a:avLst/>
          </a:prstGeom>
        </p:spPr>
      </p:pic>
      <p:pic>
        <p:nvPicPr>
          <p:cNvPr id="41" name="Picture 40"/>
          <p:cNvPicPr>
            <a:picLocks noChangeAspect="1"/>
          </p:cNvPicPr>
          <p:nvPr/>
        </p:nvPicPr>
        <p:blipFill rotWithShape="1">
          <a:blip r:embed="rId9"/>
          <a:srcRect l="43326" t="64967" r="8467"/>
          <a:stretch/>
        </p:blipFill>
        <p:spPr>
          <a:xfrm>
            <a:off x="2335999" y="2825437"/>
            <a:ext cx="1181436" cy="435701"/>
          </a:xfrm>
          <a:prstGeom prst="rect">
            <a:avLst/>
          </a:prstGeom>
        </p:spPr>
      </p:pic>
      <p:sp>
        <p:nvSpPr>
          <p:cNvPr id="42" name="TextBox 41"/>
          <p:cNvSpPr txBox="1"/>
          <p:nvPr/>
        </p:nvSpPr>
        <p:spPr>
          <a:xfrm>
            <a:off x="1981200" y="1339304"/>
            <a:ext cx="161101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Black" panose="020B0A04020102020204" pitchFamily="34" charset="0"/>
              </a:rPr>
              <a:t>Translation</a:t>
            </a:r>
          </a:p>
        </p:txBody>
      </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40" y="3886200"/>
            <a:ext cx="2860266" cy="2743200"/>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54474" y="3886200"/>
            <a:ext cx="2835052" cy="2743200"/>
          </a:xfrm>
          <a:prstGeom prst="rect">
            <a:avLst/>
          </a:prstGeom>
        </p:spPr>
      </p:pic>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23899" y="3886200"/>
            <a:ext cx="2835052" cy="2743200"/>
          </a:xfrm>
          <a:prstGeom prst="rect">
            <a:avLst/>
          </a:prstGeom>
        </p:spPr>
      </p:pic>
      <p:sp>
        <p:nvSpPr>
          <p:cNvPr id="43" name="Rectangle 42"/>
          <p:cNvSpPr/>
          <p:nvPr/>
        </p:nvSpPr>
        <p:spPr>
          <a:xfrm>
            <a:off x="-186122" y="3590859"/>
            <a:ext cx="3352800" cy="400110"/>
          </a:xfrm>
          <a:prstGeom prst="rect">
            <a:avLst/>
          </a:prstGeom>
        </p:spPr>
        <p:txBody>
          <a:bodyPr wrap="square">
            <a:spAutoFit/>
          </a:bodyPr>
          <a:lstStyle/>
          <a:p>
            <a:pPr marL="177800" indent="-177800" algn="ctr"/>
            <a:r>
              <a:rPr lang="en-US" sz="2000" b="1" dirty="0">
                <a:latin typeface="Comic Sans MS" pitchFamily="66" charset="0"/>
              </a:rPr>
              <a:t>Short</a:t>
            </a:r>
          </a:p>
        </p:txBody>
      </p:sp>
      <p:sp>
        <p:nvSpPr>
          <p:cNvPr id="45" name="Rectangle 44"/>
          <p:cNvSpPr/>
          <p:nvPr/>
        </p:nvSpPr>
        <p:spPr>
          <a:xfrm>
            <a:off x="2865206" y="3538475"/>
            <a:ext cx="3352800" cy="400110"/>
          </a:xfrm>
          <a:prstGeom prst="rect">
            <a:avLst/>
          </a:prstGeom>
        </p:spPr>
        <p:txBody>
          <a:bodyPr wrap="square">
            <a:spAutoFit/>
          </a:bodyPr>
          <a:lstStyle/>
          <a:p>
            <a:pPr marL="177800" indent="-177800" algn="ctr"/>
            <a:r>
              <a:rPr lang="en-US" sz="2000" b="1" dirty="0">
                <a:latin typeface="Comic Sans MS" pitchFamily="66" charset="0"/>
              </a:rPr>
              <a:t>Medium</a:t>
            </a:r>
          </a:p>
        </p:txBody>
      </p:sp>
      <p:sp>
        <p:nvSpPr>
          <p:cNvPr id="46" name="Rectangle 45"/>
          <p:cNvSpPr/>
          <p:nvPr/>
        </p:nvSpPr>
        <p:spPr>
          <a:xfrm>
            <a:off x="6023787" y="3512283"/>
            <a:ext cx="3352800" cy="400110"/>
          </a:xfrm>
          <a:prstGeom prst="rect">
            <a:avLst/>
          </a:prstGeom>
        </p:spPr>
        <p:txBody>
          <a:bodyPr wrap="square">
            <a:spAutoFit/>
          </a:bodyPr>
          <a:lstStyle/>
          <a:p>
            <a:pPr marL="177800" indent="-177800" algn="ctr"/>
            <a:r>
              <a:rPr lang="en-US" sz="2000" b="1" dirty="0">
                <a:latin typeface="Comic Sans MS" pitchFamily="66" charset="0"/>
              </a:rPr>
              <a:t>Long</a:t>
            </a:r>
          </a:p>
        </p:txBody>
      </p:sp>
    </p:spTree>
    <p:extLst>
      <p:ext uri="{BB962C8B-B14F-4D97-AF65-F5344CB8AC3E}">
        <p14:creationId xmlns:p14="http://schemas.microsoft.com/office/powerpoint/2010/main" val="1770064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Modeling and Simulation – Learning Objectives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609600" y="1592282"/>
            <a:ext cx="7924800" cy="4832092"/>
          </a:xfrm>
          <a:prstGeom prst="rect">
            <a:avLst/>
          </a:prstGeom>
        </p:spPr>
        <p:txBody>
          <a:bodyPr wrap="square">
            <a:spAutoFit/>
          </a:bodyPr>
          <a:lstStyle/>
          <a:p>
            <a:pPr marL="290513" indent="-290513" algn="just">
              <a:buSzPct val="150000"/>
              <a:buFont typeface="Arial" pitchFamily="34" charset="0"/>
              <a:buChar char="•"/>
            </a:pPr>
            <a:r>
              <a:rPr lang="en-US" sz="2800" dirty="0">
                <a:latin typeface="Comic Sans MS" pitchFamily="66" charset="0"/>
              </a:rPr>
              <a:t>How to build a model</a:t>
            </a:r>
          </a:p>
          <a:p>
            <a:pPr marL="290513" indent="-290513" algn="just">
              <a:buSzPct val="150000"/>
              <a:buFont typeface="Arial" pitchFamily="34" charset="0"/>
              <a:buChar char="•"/>
            </a:pPr>
            <a:endParaRPr lang="en-US" sz="2800" dirty="0">
              <a:latin typeface="Comic Sans MS" pitchFamily="66" charset="0"/>
            </a:endParaRPr>
          </a:p>
          <a:p>
            <a:pPr marL="290513" indent="-290513" algn="just">
              <a:buSzPct val="150000"/>
              <a:buFont typeface="Arial" pitchFamily="34" charset="0"/>
              <a:buChar char="•"/>
            </a:pPr>
            <a:r>
              <a:rPr lang="en-US" sz="2800" dirty="0">
                <a:latin typeface="Comic Sans MS" pitchFamily="66" charset="0"/>
              </a:rPr>
              <a:t>Monte Carlo simulations</a:t>
            </a:r>
          </a:p>
          <a:p>
            <a:pPr marL="290513" indent="-290513" algn="just">
              <a:buSzPct val="150000"/>
            </a:pPr>
            <a:endParaRPr lang="en-US" sz="2800" dirty="0">
              <a:latin typeface="Comic Sans MS" pitchFamily="66" charset="0"/>
            </a:endParaRPr>
          </a:p>
          <a:p>
            <a:pPr marL="290513" indent="-290513" algn="just">
              <a:buSzPct val="150000"/>
              <a:buFont typeface="Arial" pitchFamily="34" charset="0"/>
              <a:buChar char="•"/>
            </a:pPr>
            <a:r>
              <a:rPr lang="en-US" sz="2800" dirty="0">
                <a:latin typeface="Comic Sans MS" pitchFamily="66" charset="0"/>
              </a:rPr>
              <a:t>Solving differential equations numerically</a:t>
            </a:r>
          </a:p>
          <a:p>
            <a:pPr marL="290513" indent="-290513" algn="just">
              <a:buSzPct val="150000"/>
            </a:pPr>
            <a:endParaRPr lang="en-US" sz="2800" dirty="0">
              <a:latin typeface="Comic Sans MS" pitchFamily="66" charset="0"/>
            </a:endParaRPr>
          </a:p>
          <a:p>
            <a:pPr marL="290513" indent="-290513" algn="just">
              <a:buSzPct val="150000"/>
              <a:buFont typeface="Arial" pitchFamily="34" charset="0"/>
              <a:buChar char="•"/>
            </a:pPr>
            <a:endParaRPr lang="en-US" sz="2800" dirty="0">
              <a:latin typeface="Comic Sans MS" pitchFamily="66" charset="0"/>
            </a:endParaRPr>
          </a:p>
          <a:p>
            <a:pPr marL="290513" indent="-290513" algn="just">
              <a:buSzPct val="150000"/>
              <a:buFont typeface="Arial" pitchFamily="34" charset="0"/>
              <a:buChar char="•"/>
            </a:pPr>
            <a:endParaRPr lang="en-US" sz="2800" dirty="0">
              <a:latin typeface="Comic Sans MS" pitchFamily="66" charset="0"/>
            </a:endParaRPr>
          </a:p>
          <a:p>
            <a:pPr marL="290513" indent="-290513" algn="just">
              <a:buSzPct val="150000"/>
              <a:buFont typeface="Arial" pitchFamily="34" charset="0"/>
              <a:buChar char="•"/>
            </a:pPr>
            <a:endParaRPr lang="en-US" sz="2800" dirty="0">
              <a:latin typeface="Comic Sans MS" pitchFamily="66" charset="0"/>
            </a:endParaRPr>
          </a:p>
          <a:p>
            <a:pPr algn="just"/>
            <a:endParaRPr lang="en-US" sz="2800" dirty="0">
              <a:latin typeface="Comic Sans MS" pitchFamily="66" charset="0"/>
            </a:endParaRPr>
          </a:p>
          <a:p>
            <a:pPr algn="just"/>
            <a:endParaRPr lang="en-US" sz="2800" dirty="0">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4" name="Picture 6" descr="C:\Users\fenyo\Google Drive\NYU\Teaching\2014 Fall Biostatistics and Bioinformatics\- 28. Modeling and Simulations\plots\RNA-Protein\negreg_0.2_0_0.08_105_1000000__step_0.05_2000_both.png"/>
          <p:cNvPicPr>
            <a:picLocks noChangeAspect="1" noChangeArrowheads="1"/>
          </p:cNvPicPr>
          <p:nvPr/>
        </p:nvPicPr>
        <p:blipFill>
          <a:blip r:embed="rId4" cstate="print"/>
          <a:srcRect/>
          <a:stretch>
            <a:fillRect/>
          </a:stretch>
        </p:blipFill>
        <p:spPr bwMode="auto">
          <a:xfrm>
            <a:off x="3124200" y="4038600"/>
            <a:ext cx="2743200" cy="2655916"/>
          </a:xfrm>
          <a:prstGeom prst="rect">
            <a:avLst/>
          </a:prstGeom>
          <a:noFill/>
        </p:spPr>
      </p:pic>
      <p:pic>
        <p:nvPicPr>
          <p:cNvPr id="53255" name="Picture 7" descr="C:\Users\fenyo\Google Drive\NYU\Teaching\2014 Fall Biostatistics and Bioinformatics\- 28. Modeling and Simulations\plots\RNA-Protein\negreg_0.2_0_0.02_105_1000000__step_0.05_5000_both.png"/>
          <p:cNvPicPr>
            <a:picLocks noChangeAspect="1" noChangeArrowheads="1"/>
          </p:cNvPicPr>
          <p:nvPr/>
        </p:nvPicPr>
        <p:blipFill>
          <a:blip r:embed="rId5" cstate="print"/>
          <a:srcRect/>
          <a:stretch>
            <a:fillRect/>
          </a:stretch>
        </p:blipFill>
        <p:spPr bwMode="auto">
          <a:xfrm>
            <a:off x="152400" y="4019156"/>
            <a:ext cx="2743200" cy="2686444"/>
          </a:xfrm>
          <a:prstGeom prst="rect">
            <a:avLst/>
          </a:prstGeom>
          <a:noFill/>
        </p:spPr>
      </p:pic>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Negative Auto-Regulation</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3276600" y="3657600"/>
            <a:ext cx="2514600" cy="400110"/>
          </a:xfrm>
          <a:prstGeom prst="rect">
            <a:avLst/>
          </a:prstGeom>
        </p:spPr>
        <p:txBody>
          <a:bodyPr wrap="square">
            <a:spAutoFit/>
          </a:bodyPr>
          <a:lstStyle/>
          <a:p>
            <a:pPr marL="177800" indent="-177800" algn="ctr"/>
            <a:r>
              <a:rPr lang="en-US" sz="2000" b="1" dirty="0">
                <a:latin typeface="Comic Sans MS" pitchFamily="66" charset="0"/>
              </a:rPr>
              <a:t>Rapid Response</a:t>
            </a:r>
          </a:p>
        </p:txBody>
      </p:sp>
      <p:sp>
        <p:nvSpPr>
          <p:cNvPr id="7" name="Rectangle 6"/>
          <p:cNvSpPr/>
          <p:nvPr/>
        </p:nvSpPr>
        <p:spPr>
          <a:xfrm>
            <a:off x="3352800" y="5058490"/>
            <a:ext cx="1766455" cy="523220"/>
          </a:xfrm>
          <a:prstGeom prst="rect">
            <a:avLst/>
          </a:prstGeom>
        </p:spPr>
        <p:txBody>
          <a:bodyPr wrap="square">
            <a:spAutoFit/>
          </a:bodyPr>
          <a:lstStyle/>
          <a:p>
            <a:pPr marL="177800" indent="-177800" algn="ctr"/>
            <a:r>
              <a:rPr lang="en-US" sz="1400" b="1" dirty="0">
                <a:latin typeface="Comic Sans MS" pitchFamily="66" charset="0"/>
              </a:rPr>
              <a:t>Limited</a:t>
            </a:r>
          </a:p>
          <a:p>
            <a:pPr marL="177800" indent="-177800" algn="ctr"/>
            <a:r>
              <a:rPr lang="en-US" sz="1400" b="1" dirty="0">
                <a:latin typeface="Comic Sans MS" pitchFamily="66" charset="0"/>
              </a:rPr>
              <a:t>Resources</a:t>
            </a:r>
          </a:p>
        </p:txBody>
      </p:sp>
      <p:sp>
        <p:nvSpPr>
          <p:cNvPr id="8" name="Rectangle 7"/>
          <p:cNvSpPr/>
          <p:nvPr/>
        </p:nvSpPr>
        <p:spPr>
          <a:xfrm>
            <a:off x="3869636" y="4074274"/>
            <a:ext cx="1828800" cy="523220"/>
          </a:xfrm>
          <a:prstGeom prst="rect">
            <a:avLst/>
          </a:prstGeom>
        </p:spPr>
        <p:txBody>
          <a:bodyPr wrap="square">
            <a:spAutoFit/>
          </a:bodyPr>
          <a:lstStyle/>
          <a:p>
            <a:pPr marL="177800" indent="-177800" algn="ctr"/>
            <a:r>
              <a:rPr lang="en-US" sz="1400" b="1" dirty="0">
                <a:solidFill>
                  <a:srgbClr val="C00000"/>
                </a:solidFill>
                <a:latin typeface="Comic Sans MS" pitchFamily="66" charset="0"/>
              </a:rPr>
              <a:t>Negative Auto-Regulation</a:t>
            </a:r>
          </a:p>
        </p:txBody>
      </p:sp>
      <p:sp>
        <p:nvSpPr>
          <p:cNvPr id="13" name="Rectangle 12"/>
          <p:cNvSpPr/>
          <p:nvPr/>
        </p:nvSpPr>
        <p:spPr>
          <a:xfrm>
            <a:off x="-76200" y="3657600"/>
            <a:ext cx="3352800" cy="400110"/>
          </a:xfrm>
          <a:prstGeom prst="rect">
            <a:avLst/>
          </a:prstGeom>
        </p:spPr>
        <p:txBody>
          <a:bodyPr wrap="square">
            <a:spAutoFit/>
          </a:bodyPr>
          <a:lstStyle/>
          <a:p>
            <a:pPr marL="177800" indent="-177800" algn="ctr"/>
            <a:r>
              <a:rPr lang="en-US" sz="2000" b="1" dirty="0">
                <a:latin typeface="Comic Sans MS" pitchFamily="66" charset="0"/>
              </a:rPr>
              <a:t>Regulated Level</a:t>
            </a:r>
          </a:p>
        </p:txBody>
      </p:sp>
      <p:sp>
        <p:nvSpPr>
          <p:cNvPr id="14" name="Rectangle 13"/>
          <p:cNvSpPr/>
          <p:nvPr/>
        </p:nvSpPr>
        <p:spPr>
          <a:xfrm>
            <a:off x="824345" y="4505980"/>
            <a:ext cx="1766455" cy="523220"/>
          </a:xfrm>
          <a:prstGeom prst="rect">
            <a:avLst/>
          </a:prstGeom>
        </p:spPr>
        <p:txBody>
          <a:bodyPr wrap="square">
            <a:spAutoFit/>
          </a:bodyPr>
          <a:lstStyle/>
          <a:p>
            <a:pPr marL="177800" indent="-177800" algn="ctr"/>
            <a:r>
              <a:rPr lang="en-US" sz="1400" b="1" dirty="0">
                <a:latin typeface="Comic Sans MS" pitchFamily="66" charset="0"/>
              </a:rPr>
              <a:t>Limited</a:t>
            </a:r>
          </a:p>
          <a:p>
            <a:pPr marL="177800" indent="-177800" algn="ctr"/>
            <a:r>
              <a:rPr lang="en-US" sz="1400" b="1" dirty="0">
                <a:latin typeface="Comic Sans MS" pitchFamily="66" charset="0"/>
              </a:rPr>
              <a:t>Resources</a:t>
            </a:r>
          </a:p>
        </p:txBody>
      </p:sp>
      <p:sp>
        <p:nvSpPr>
          <p:cNvPr id="15" name="Rectangle 14"/>
          <p:cNvSpPr/>
          <p:nvPr/>
        </p:nvSpPr>
        <p:spPr>
          <a:xfrm>
            <a:off x="16564" y="4035623"/>
            <a:ext cx="3107636" cy="307777"/>
          </a:xfrm>
          <a:prstGeom prst="rect">
            <a:avLst/>
          </a:prstGeom>
        </p:spPr>
        <p:txBody>
          <a:bodyPr wrap="square">
            <a:spAutoFit/>
          </a:bodyPr>
          <a:lstStyle/>
          <a:p>
            <a:pPr marL="177800" indent="-177800" algn="ctr"/>
            <a:r>
              <a:rPr lang="en-US" sz="1400" b="1" dirty="0">
                <a:solidFill>
                  <a:srgbClr val="C00000"/>
                </a:solidFill>
                <a:latin typeface="Comic Sans MS" pitchFamily="66" charset="0"/>
              </a:rPr>
              <a:t>Negative Auto-Regulation</a:t>
            </a:r>
          </a:p>
        </p:txBody>
      </p:sp>
      <p:sp>
        <p:nvSpPr>
          <p:cNvPr id="20" name="Rectangle 19"/>
          <p:cNvSpPr/>
          <p:nvPr/>
        </p:nvSpPr>
        <p:spPr>
          <a:xfrm>
            <a:off x="6400800" y="3657600"/>
            <a:ext cx="2514600" cy="400110"/>
          </a:xfrm>
          <a:prstGeom prst="rect">
            <a:avLst/>
          </a:prstGeom>
        </p:spPr>
        <p:txBody>
          <a:bodyPr wrap="square">
            <a:spAutoFit/>
          </a:bodyPr>
          <a:lstStyle/>
          <a:p>
            <a:pPr marL="177800" indent="-177800" algn="ctr"/>
            <a:r>
              <a:rPr lang="en-US" sz="2000" b="1" dirty="0">
                <a:latin typeface="Comic Sans MS" pitchFamily="66" charset="0"/>
              </a:rPr>
              <a:t>Oscillations</a:t>
            </a:r>
          </a:p>
        </p:txBody>
      </p:sp>
      <p:pic>
        <p:nvPicPr>
          <p:cNvPr id="53257" name="Picture 9" descr="C:\Users\fenyo\Google Drive\NYU\Teaching\2014 Fall Biostatistics and Bioinformatics\- 28. Modeling and Simulations\plots\RNA-Protein\negreg_0.2_0_0.158_105_1000000__step_0.05_10000.png"/>
          <p:cNvPicPr>
            <a:picLocks noChangeAspect="1" noChangeArrowheads="1"/>
          </p:cNvPicPr>
          <p:nvPr/>
        </p:nvPicPr>
        <p:blipFill>
          <a:blip r:embed="rId6" cstate="print"/>
          <a:srcRect/>
          <a:stretch>
            <a:fillRect/>
          </a:stretch>
        </p:blipFill>
        <p:spPr bwMode="auto">
          <a:xfrm>
            <a:off x="6172200" y="3997411"/>
            <a:ext cx="2743200" cy="2631989"/>
          </a:xfrm>
          <a:prstGeom prst="rect">
            <a:avLst/>
          </a:prstGeom>
          <a:noFill/>
        </p:spPr>
      </p:pic>
      <p:sp>
        <p:nvSpPr>
          <p:cNvPr id="22" name="Rectangle 21"/>
          <p:cNvSpPr/>
          <p:nvPr/>
        </p:nvSpPr>
        <p:spPr>
          <a:xfrm>
            <a:off x="6036364" y="4038600"/>
            <a:ext cx="3107636" cy="307777"/>
          </a:xfrm>
          <a:prstGeom prst="rect">
            <a:avLst/>
          </a:prstGeom>
        </p:spPr>
        <p:txBody>
          <a:bodyPr wrap="square">
            <a:spAutoFit/>
          </a:bodyPr>
          <a:lstStyle/>
          <a:p>
            <a:pPr marL="177800" indent="-177800" algn="ctr"/>
            <a:r>
              <a:rPr lang="en-US" sz="1400" b="1" dirty="0">
                <a:solidFill>
                  <a:srgbClr val="C00000"/>
                </a:solidFill>
                <a:latin typeface="Comic Sans MS" pitchFamily="66" charset="0"/>
              </a:rPr>
              <a:t>Negative Auto-Regulation</a:t>
            </a:r>
          </a:p>
        </p:txBody>
      </p:sp>
      <p:cxnSp>
        <p:nvCxnSpPr>
          <p:cNvPr id="26" name="Straight Connector 25"/>
          <p:cNvCxnSpPr>
            <a:cxnSpLocks noChangeAspect="1"/>
          </p:cNvCxnSpPr>
          <p:nvPr/>
        </p:nvCxnSpPr>
        <p:spPr>
          <a:xfrm>
            <a:off x="658173" y="2438400"/>
            <a:ext cx="2438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noChangeAspect="1"/>
          </p:cNvCxnSpPr>
          <p:nvPr/>
        </p:nvCxnSpPr>
        <p:spPr>
          <a:xfrm>
            <a:off x="962973" y="1524000"/>
            <a:ext cx="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noChangeAspect="1"/>
          </p:cNvCxnSpPr>
          <p:nvPr/>
        </p:nvCxnSpPr>
        <p:spPr>
          <a:xfrm>
            <a:off x="1878496" y="1512763"/>
            <a:ext cx="0" cy="914400"/>
          </a:xfrm>
          <a:prstGeom prst="straightConnector1">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noChangeAspect="1"/>
          </p:cNvCxnSpPr>
          <p:nvPr/>
        </p:nvCxnSpPr>
        <p:spPr>
          <a:xfrm>
            <a:off x="1878496" y="1526015"/>
            <a:ext cx="76200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noChangeAspect="1"/>
          </p:cNvCxnSpPr>
          <p:nvPr/>
        </p:nvCxnSpPr>
        <p:spPr>
          <a:xfrm>
            <a:off x="2604052" y="1115199"/>
            <a:ext cx="0" cy="408801"/>
          </a:xfrm>
          <a:prstGeom prst="straightConnector1">
            <a:avLst/>
          </a:prstGeom>
          <a:ln w="381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noChangeAspect="1"/>
          </p:cNvCxnSpPr>
          <p:nvPr/>
        </p:nvCxnSpPr>
        <p:spPr>
          <a:xfrm>
            <a:off x="1522877" y="1115199"/>
            <a:ext cx="1066800"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cxnSpLocks noChangeAspect="1"/>
          </p:cNvCxnSpPr>
          <p:nvPr/>
        </p:nvCxnSpPr>
        <p:spPr>
          <a:xfrm>
            <a:off x="1522877" y="1101947"/>
            <a:ext cx="0" cy="121920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noChangeAspect="1"/>
          </p:cNvCxnSpPr>
          <p:nvPr/>
        </p:nvCxnSpPr>
        <p:spPr>
          <a:xfrm>
            <a:off x="1371600" y="2302564"/>
            <a:ext cx="304800"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Rectangle 43"/>
          <p:cNvSpPr>
            <a:spLocks noChangeAspect="1"/>
          </p:cNvSpPr>
          <p:nvPr/>
        </p:nvSpPr>
        <p:spPr>
          <a:xfrm>
            <a:off x="2587488" y="1066800"/>
            <a:ext cx="663964" cy="523220"/>
          </a:xfrm>
          <a:prstGeom prst="rect">
            <a:avLst/>
          </a:prstGeom>
        </p:spPr>
        <p:txBody>
          <a:bodyPr wrap="none">
            <a:spAutoFit/>
          </a:bodyPr>
          <a:lstStyle/>
          <a:p>
            <a:r>
              <a:rPr lang="en-US" sz="1400" b="1" dirty="0">
                <a:latin typeface="Comic Sans MS" pitchFamily="66" charset="0"/>
              </a:rPr>
              <a:t>Time</a:t>
            </a:r>
          </a:p>
          <a:p>
            <a:r>
              <a:rPr lang="en-US" sz="1400" b="1" dirty="0">
                <a:latin typeface="Comic Sans MS" pitchFamily="66" charset="0"/>
              </a:rPr>
              <a:t>Delay</a:t>
            </a:r>
            <a:endParaRPr lang="en-US" sz="1400" dirty="0">
              <a:latin typeface="Comic Sans MS" pitchFamily="66" charset="0"/>
            </a:endParaRPr>
          </a:p>
        </p:txBody>
      </p:sp>
      <p:graphicFrame>
        <p:nvGraphicFramePr>
          <p:cNvPr id="53258" name="Object 10"/>
          <p:cNvGraphicFramePr>
            <a:graphicFrameLocks noChangeAspect="1"/>
          </p:cNvGraphicFramePr>
          <p:nvPr/>
        </p:nvGraphicFramePr>
        <p:xfrm>
          <a:off x="3783013" y="1219200"/>
          <a:ext cx="4676775" cy="1114425"/>
        </p:xfrm>
        <a:graphic>
          <a:graphicData uri="http://schemas.openxmlformats.org/presentationml/2006/ole">
            <mc:AlternateContent xmlns:mc="http://schemas.openxmlformats.org/markup-compatibility/2006">
              <mc:Choice xmlns:v="urn:schemas-microsoft-com:vml" Requires="v">
                <p:oleObj spid="_x0000_s53299" name="Equation" r:id="rId7" imgW="1651000" imgH="393700" progId="Equation.3">
                  <p:embed/>
                </p:oleObj>
              </mc:Choice>
              <mc:Fallback>
                <p:oleObj name="Equation" r:id="rId7" imgW="1651000" imgH="393700" progId="Equation.3">
                  <p:embed/>
                  <p:pic>
                    <p:nvPicPr>
                      <p:cNvPr id="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3013" y="1219200"/>
                        <a:ext cx="4676775" cy="1114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Rectangle 46"/>
          <p:cNvSpPr>
            <a:spLocks noChangeAspect="1"/>
          </p:cNvSpPr>
          <p:nvPr/>
        </p:nvSpPr>
        <p:spPr>
          <a:xfrm>
            <a:off x="644260" y="1216223"/>
            <a:ext cx="651140" cy="307777"/>
          </a:xfrm>
          <a:prstGeom prst="rect">
            <a:avLst/>
          </a:prstGeom>
        </p:spPr>
        <p:txBody>
          <a:bodyPr wrap="none">
            <a:spAutoFit/>
          </a:bodyPr>
          <a:lstStyle/>
          <a:p>
            <a:r>
              <a:rPr lang="en-US" sz="1400" b="1" dirty="0">
                <a:latin typeface="Comic Sans MS" pitchFamily="66" charset="0"/>
              </a:rPr>
              <a:t>Input</a:t>
            </a:r>
            <a:endParaRPr lang="en-US" sz="1400" dirty="0">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2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2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3" grpId="0"/>
      <p:bldP spid="14" grpId="0"/>
      <p:bldP spid="15"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Feed-Forward Loop</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94" name="Rectangle 93"/>
          <p:cNvSpPr/>
          <p:nvPr/>
        </p:nvSpPr>
        <p:spPr>
          <a:xfrm>
            <a:off x="-76200" y="5257800"/>
            <a:ext cx="4572000" cy="1015663"/>
          </a:xfrm>
          <a:prstGeom prst="rect">
            <a:avLst/>
          </a:prstGeom>
        </p:spPr>
        <p:txBody>
          <a:bodyPr wrap="square">
            <a:spAutoFit/>
          </a:bodyPr>
          <a:lstStyle/>
          <a:p>
            <a:pPr algn="ctr"/>
            <a:r>
              <a:rPr lang="en-US" sz="2000" b="1" dirty="0">
                <a:latin typeface="Comic Sans MS" pitchFamily="66" charset="0"/>
              </a:rPr>
              <a:t>Can filter out spikes</a:t>
            </a:r>
          </a:p>
          <a:p>
            <a:pPr algn="ctr"/>
            <a:endParaRPr lang="en-US" sz="2000" b="1" dirty="0">
              <a:latin typeface="Comic Sans MS" pitchFamily="66" charset="0"/>
            </a:endParaRPr>
          </a:p>
          <a:p>
            <a:pPr algn="ctr"/>
            <a:r>
              <a:rPr lang="en-US" sz="2000" b="1" dirty="0">
                <a:latin typeface="Comic Sans MS" pitchFamily="66" charset="0"/>
              </a:rPr>
              <a:t>Can prolong response</a:t>
            </a:r>
          </a:p>
        </p:txBody>
      </p:sp>
      <p:sp>
        <p:nvSpPr>
          <p:cNvPr id="8" name="TextBox 7"/>
          <p:cNvSpPr txBox="1"/>
          <p:nvPr/>
        </p:nvSpPr>
        <p:spPr>
          <a:xfrm>
            <a:off x="496956" y="3048000"/>
            <a:ext cx="407484" cy="461665"/>
          </a:xfrm>
          <a:prstGeom prst="rect">
            <a:avLst/>
          </a:prstGeom>
          <a:noFill/>
        </p:spPr>
        <p:txBody>
          <a:bodyPr wrap="none" rtlCol="0">
            <a:spAutoFit/>
          </a:bodyPr>
          <a:lstStyle/>
          <a:p>
            <a:pPr algn="ctr"/>
            <a:r>
              <a:rPr lang="en-US" sz="2400" b="1" dirty="0">
                <a:latin typeface="Comic Sans MS" pitchFamily="66" charset="0"/>
              </a:rPr>
              <a:t>X</a:t>
            </a:r>
          </a:p>
        </p:txBody>
      </p:sp>
      <p:sp>
        <p:nvSpPr>
          <p:cNvPr id="9" name="TextBox 8"/>
          <p:cNvSpPr txBox="1"/>
          <p:nvPr/>
        </p:nvSpPr>
        <p:spPr>
          <a:xfrm>
            <a:off x="510582" y="3845867"/>
            <a:ext cx="380232" cy="461665"/>
          </a:xfrm>
          <a:prstGeom prst="rect">
            <a:avLst/>
          </a:prstGeom>
          <a:noFill/>
        </p:spPr>
        <p:txBody>
          <a:bodyPr wrap="none" rtlCol="0">
            <a:spAutoFit/>
          </a:bodyPr>
          <a:lstStyle/>
          <a:p>
            <a:pPr algn="ctr"/>
            <a:r>
              <a:rPr lang="en-US" sz="2400" b="1" dirty="0">
                <a:latin typeface="Comic Sans MS" pitchFamily="66" charset="0"/>
              </a:rPr>
              <a:t>Y</a:t>
            </a:r>
          </a:p>
        </p:txBody>
      </p:sp>
      <p:sp>
        <p:nvSpPr>
          <p:cNvPr id="10" name="TextBox 9"/>
          <p:cNvSpPr txBox="1"/>
          <p:nvPr/>
        </p:nvSpPr>
        <p:spPr>
          <a:xfrm>
            <a:off x="501765" y="4643735"/>
            <a:ext cx="397866" cy="461665"/>
          </a:xfrm>
          <a:prstGeom prst="rect">
            <a:avLst/>
          </a:prstGeom>
          <a:noFill/>
        </p:spPr>
        <p:txBody>
          <a:bodyPr wrap="none" rtlCol="0">
            <a:spAutoFit/>
          </a:bodyPr>
          <a:lstStyle/>
          <a:p>
            <a:pPr algn="ctr"/>
            <a:r>
              <a:rPr lang="en-US" sz="2400" b="1" dirty="0">
                <a:latin typeface="Comic Sans MS" pitchFamily="66" charset="0"/>
              </a:rPr>
              <a:t>Z</a:t>
            </a:r>
          </a:p>
        </p:txBody>
      </p:sp>
      <p:cxnSp>
        <p:nvCxnSpPr>
          <p:cNvPr id="11" name="Straight Arrow Connector 10"/>
          <p:cNvCxnSpPr>
            <a:cxnSpLocks noChangeAspect="1"/>
          </p:cNvCxnSpPr>
          <p:nvPr/>
        </p:nvCxnSpPr>
        <p:spPr>
          <a:xfrm>
            <a:off x="700698" y="3452192"/>
            <a:ext cx="0"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noChangeAspect="1"/>
          </p:cNvCxnSpPr>
          <p:nvPr/>
        </p:nvCxnSpPr>
        <p:spPr>
          <a:xfrm>
            <a:off x="700698" y="4227444"/>
            <a:ext cx="0"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196792" y="4837440"/>
            <a:ext cx="32004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noChangeAspect="1"/>
          </p:cNvCxnSpPr>
          <p:nvPr/>
        </p:nvCxnSpPr>
        <p:spPr>
          <a:xfrm>
            <a:off x="178904" y="3276600"/>
            <a:ext cx="0" cy="159026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a:off x="152400" y="3286540"/>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542780" y="3048000"/>
            <a:ext cx="407484" cy="461665"/>
          </a:xfrm>
          <a:prstGeom prst="rect">
            <a:avLst/>
          </a:prstGeom>
          <a:noFill/>
        </p:spPr>
        <p:txBody>
          <a:bodyPr wrap="none" rtlCol="0">
            <a:spAutoFit/>
          </a:bodyPr>
          <a:lstStyle/>
          <a:p>
            <a:pPr algn="ctr"/>
            <a:r>
              <a:rPr lang="en-US" sz="2400" b="1" dirty="0">
                <a:latin typeface="Comic Sans MS" pitchFamily="66" charset="0"/>
              </a:rPr>
              <a:t>X</a:t>
            </a:r>
          </a:p>
        </p:txBody>
      </p:sp>
      <p:sp>
        <p:nvSpPr>
          <p:cNvPr id="24" name="TextBox 23"/>
          <p:cNvSpPr txBox="1"/>
          <p:nvPr/>
        </p:nvSpPr>
        <p:spPr>
          <a:xfrm>
            <a:off x="1556406" y="3845867"/>
            <a:ext cx="380232" cy="461665"/>
          </a:xfrm>
          <a:prstGeom prst="rect">
            <a:avLst/>
          </a:prstGeom>
          <a:noFill/>
        </p:spPr>
        <p:txBody>
          <a:bodyPr wrap="none" rtlCol="0">
            <a:spAutoFit/>
          </a:bodyPr>
          <a:lstStyle/>
          <a:p>
            <a:pPr algn="ctr"/>
            <a:r>
              <a:rPr lang="en-US" sz="2400" b="1" dirty="0">
                <a:latin typeface="Comic Sans MS" pitchFamily="66" charset="0"/>
              </a:rPr>
              <a:t>Y</a:t>
            </a:r>
          </a:p>
        </p:txBody>
      </p:sp>
      <p:sp>
        <p:nvSpPr>
          <p:cNvPr id="25" name="TextBox 24"/>
          <p:cNvSpPr txBox="1"/>
          <p:nvPr/>
        </p:nvSpPr>
        <p:spPr>
          <a:xfrm>
            <a:off x="1547589" y="4643735"/>
            <a:ext cx="397866" cy="461665"/>
          </a:xfrm>
          <a:prstGeom prst="rect">
            <a:avLst/>
          </a:prstGeom>
          <a:noFill/>
        </p:spPr>
        <p:txBody>
          <a:bodyPr wrap="none" rtlCol="0">
            <a:spAutoFit/>
          </a:bodyPr>
          <a:lstStyle/>
          <a:p>
            <a:pPr algn="ctr"/>
            <a:r>
              <a:rPr lang="en-US" sz="2400" b="1" dirty="0">
                <a:latin typeface="Comic Sans MS" pitchFamily="66" charset="0"/>
              </a:rPr>
              <a:t>Z</a:t>
            </a:r>
          </a:p>
        </p:txBody>
      </p:sp>
      <p:cxnSp>
        <p:nvCxnSpPr>
          <p:cNvPr id="27" name="Straight Arrow Connector 26"/>
          <p:cNvCxnSpPr>
            <a:cxnSpLocks noChangeAspect="1"/>
          </p:cNvCxnSpPr>
          <p:nvPr/>
        </p:nvCxnSpPr>
        <p:spPr>
          <a:xfrm>
            <a:off x="1746522" y="4227444"/>
            <a:ext cx="0"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noChangeAspect="1"/>
          </p:cNvCxnSpPr>
          <p:nvPr/>
        </p:nvCxnSpPr>
        <p:spPr>
          <a:xfrm>
            <a:off x="1224728" y="3276600"/>
            <a:ext cx="0" cy="159026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p:cNvCxnSpPr>
          <p:nvPr/>
        </p:nvCxnSpPr>
        <p:spPr>
          <a:xfrm>
            <a:off x="1198224" y="3286540"/>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588604" y="3048000"/>
            <a:ext cx="407484" cy="461665"/>
          </a:xfrm>
          <a:prstGeom prst="rect">
            <a:avLst/>
          </a:prstGeom>
          <a:noFill/>
        </p:spPr>
        <p:txBody>
          <a:bodyPr wrap="none" rtlCol="0">
            <a:spAutoFit/>
          </a:bodyPr>
          <a:lstStyle/>
          <a:p>
            <a:pPr algn="ctr"/>
            <a:r>
              <a:rPr lang="en-US" sz="2400" b="1" dirty="0">
                <a:latin typeface="Comic Sans MS" pitchFamily="66" charset="0"/>
              </a:rPr>
              <a:t>X</a:t>
            </a:r>
          </a:p>
        </p:txBody>
      </p:sp>
      <p:sp>
        <p:nvSpPr>
          <p:cNvPr id="33" name="TextBox 32"/>
          <p:cNvSpPr txBox="1"/>
          <p:nvPr/>
        </p:nvSpPr>
        <p:spPr>
          <a:xfrm>
            <a:off x="2602230" y="3845867"/>
            <a:ext cx="380232" cy="461665"/>
          </a:xfrm>
          <a:prstGeom prst="rect">
            <a:avLst/>
          </a:prstGeom>
          <a:noFill/>
        </p:spPr>
        <p:txBody>
          <a:bodyPr wrap="none" rtlCol="0">
            <a:spAutoFit/>
          </a:bodyPr>
          <a:lstStyle/>
          <a:p>
            <a:pPr algn="ctr"/>
            <a:r>
              <a:rPr lang="en-US" sz="2400" b="1" dirty="0">
                <a:latin typeface="Comic Sans MS" pitchFamily="66" charset="0"/>
              </a:rPr>
              <a:t>Y</a:t>
            </a:r>
          </a:p>
        </p:txBody>
      </p:sp>
      <p:sp>
        <p:nvSpPr>
          <p:cNvPr id="34" name="TextBox 33"/>
          <p:cNvSpPr txBox="1"/>
          <p:nvPr/>
        </p:nvSpPr>
        <p:spPr>
          <a:xfrm>
            <a:off x="2593413" y="4643735"/>
            <a:ext cx="397866" cy="461665"/>
          </a:xfrm>
          <a:prstGeom prst="rect">
            <a:avLst/>
          </a:prstGeom>
          <a:noFill/>
        </p:spPr>
        <p:txBody>
          <a:bodyPr wrap="none" rtlCol="0">
            <a:spAutoFit/>
          </a:bodyPr>
          <a:lstStyle/>
          <a:p>
            <a:pPr algn="ctr"/>
            <a:r>
              <a:rPr lang="en-US" sz="2400" b="1" dirty="0">
                <a:latin typeface="Comic Sans MS" pitchFamily="66" charset="0"/>
              </a:rPr>
              <a:t>Z</a:t>
            </a:r>
          </a:p>
        </p:txBody>
      </p:sp>
      <p:cxnSp>
        <p:nvCxnSpPr>
          <p:cNvPr id="35" name="Straight Arrow Connector 34"/>
          <p:cNvCxnSpPr>
            <a:cxnSpLocks noChangeAspect="1"/>
          </p:cNvCxnSpPr>
          <p:nvPr/>
        </p:nvCxnSpPr>
        <p:spPr>
          <a:xfrm>
            <a:off x="2792346" y="3452192"/>
            <a:ext cx="0"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cxnSpLocks noChangeAspect="1"/>
          </p:cNvCxnSpPr>
          <p:nvPr/>
        </p:nvCxnSpPr>
        <p:spPr>
          <a:xfrm>
            <a:off x="2270552" y="3276600"/>
            <a:ext cx="0" cy="159026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a:off x="2244048" y="3286540"/>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634428" y="3048000"/>
            <a:ext cx="407484" cy="461665"/>
          </a:xfrm>
          <a:prstGeom prst="rect">
            <a:avLst/>
          </a:prstGeom>
          <a:noFill/>
        </p:spPr>
        <p:txBody>
          <a:bodyPr wrap="none" rtlCol="0">
            <a:spAutoFit/>
          </a:bodyPr>
          <a:lstStyle/>
          <a:p>
            <a:pPr algn="ctr"/>
            <a:r>
              <a:rPr lang="en-US" sz="2400" b="1" dirty="0">
                <a:latin typeface="Comic Sans MS" pitchFamily="66" charset="0"/>
              </a:rPr>
              <a:t>X</a:t>
            </a:r>
          </a:p>
        </p:txBody>
      </p:sp>
      <p:sp>
        <p:nvSpPr>
          <p:cNvPr id="42" name="TextBox 41"/>
          <p:cNvSpPr txBox="1"/>
          <p:nvPr/>
        </p:nvSpPr>
        <p:spPr>
          <a:xfrm>
            <a:off x="3648054" y="3845867"/>
            <a:ext cx="380232" cy="461665"/>
          </a:xfrm>
          <a:prstGeom prst="rect">
            <a:avLst/>
          </a:prstGeom>
          <a:noFill/>
        </p:spPr>
        <p:txBody>
          <a:bodyPr wrap="none" rtlCol="0">
            <a:spAutoFit/>
          </a:bodyPr>
          <a:lstStyle/>
          <a:p>
            <a:pPr algn="ctr"/>
            <a:r>
              <a:rPr lang="en-US" sz="2400" b="1" dirty="0">
                <a:latin typeface="Comic Sans MS" pitchFamily="66" charset="0"/>
              </a:rPr>
              <a:t>Y</a:t>
            </a:r>
          </a:p>
        </p:txBody>
      </p:sp>
      <p:sp>
        <p:nvSpPr>
          <p:cNvPr id="43" name="TextBox 42"/>
          <p:cNvSpPr txBox="1"/>
          <p:nvPr/>
        </p:nvSpPr>
        <p:spPr>
          <a:xfrm>
            <a:off x="3639237" y="4643735"/>
            <a:ext cx="397866" cy="461665"/>
          </a:xfrm>
          <a:prstGeom prst="rect">
            <a:avLst/>
          </a:prstGeom>
          <a:noFill/>
        </p:spPr>
        <p:txBody>
          <a:bodyPr wrap="none" rtlCol="0">
            <a:spAutoFit/>
          </a:bodyPr>
          <a:lstStyle/>
          <a:p>
            <a:pPr algn="ctr"/>
            <a:r>
              <a:rPr lang="en-US" sz="2400" b="1" dirty="0">
                <a:latin typeface="Comic Sans MS" pitchFamily="66" charset="0"/>
              </a:rPr>
              <a:t>Z</a:t>
            </a:r>
          </a:p>
        </p:txBody>
      </p:sp>
      <p:cxnSp>
        <p:nvCxnSpPr>
          <p:cNvPr id="46" name="Straight Arrow Connector 45"/>
          <p:cNvCxnSpPr>
            <a:cxnSpLocks/>
          </p:cNvCxnSpPr>
          <p:nvPr/>
        </p:nvCxnSpPr>
        <p:spPr>
          <a:xfrm>
            <a:off x="3334264" y="4837440"/>
            <a:ext cx="32004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cxnSpLocks noChangeAspect="1"/>
          </p:cNvCxnSpPr>
          <p:nvPr/>
        </p:nvCxnSpPr>
        <p:spPr>
          <a:xfrm>
            <a:off x="3316376" y="3276600"/>
            <a:ext cx="0" cy="159026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p:cNvCxnSpPr>
          <p:nvPr/>
        </p:nvCxnSpPr>
        <p:spPr>
          <a:xfrm>
            <a:off x="3289872" y="3286540"/>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8" name="Group 87"/>
          <p:cNvGrpSpPr/>
          <p:nvPr/>
        </p:nvGrpSpPr>
        <p:grpSpPr>
          <a:xfrm>
            <a:off x="1632222" y="3438544"/>
            <a:ext cx="228600" cy="457200"/>
            <a:chOff x="3694044" y="3186752"/>
            <a:chExt cx="228600" cy="457200"/>
          </a:xfrm>
        </p:grpSpPr>
        <p:cxnSp>
          <p:nvCxnSpPr>
            <p:cNvPr id="85" name="Straight Arrow Connector 84"/>
            <p:cNvCxnSpPr>
              <a:cxnSpLocks noChangeAspect="1"/>
            </p:cNvCxnSpPr>
            <p:nvPr/>
          </p:nvCxnSpPr>
          <p:spPr>
            <a:xfrm>
              <a:off x="3810000" y="3186752"/>
              <a:ext cx="0" cy="45720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cxnSpLocks/>
            </p:cNvCxnSpPr>
            <p:nvPr/>
          </p:nvCxnSpPr>
          <p:spPr>
            <a:xfrm>
              <a:off x="3694044" y="3631096"/>
              <a:ext cx="22860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1206344" y="4747592"/>
            <a:ext cx="327992" cy="228600"/>
            <a:chOff x="304800" y="2667000"/>
            <a:chExt cx="327992" cy="228600"/>
          </a:xfrm>
        </p:grpSpPr>
        <p:cxnSp>
          <p:nvCxnSpPr>
            <p:cNvPr id="92" name="Straight Arrow Connector 91"/>
            <p:cNvCxnSpPr>
              <a:cxnSpLocks/>
            </p:cNvCxnSpPr>
            <p:nvPr/>
          </p:nvCxnSpPr>
          <p:spPr>
            <a:xfrm rot="16200000">
              <a:off x="518492" y="2781300"/>
              <a:ext cx="22860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cxnSpLocks/>
            </p:cNvCxnSpPr>
            <p:nvPr/>
          </p:nvCxnSpPr>
          <p:spPr>
            <a:xfrm>
              <a:off x="304800" y="2769704"/>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2246244" y="4747592"/>
            <a:ext cx="327992" cy="228600"/>
            <a:chOff x="304800" y="2667000"/>
            <a:chExt cx="327992" cy="228600"/>
          </a:xfrm>
        </p:grpSpPr>
        <p:cxnSp>
          <p:nvCxnSpPr>
            <p:cNvPr id="99" name="Straight Arrow Connector 98"/>
            <p:cNvCxnSpPr>
              <a:cxnSpLocks/>
            </p:cNvCxnSpPr>
            <p:nvPr/>
          </p:nvCxnSpPr>
          <p:spPr>
            <a:xfrm rot="16200000">
              <a:off x="518492" y="2781300"/>
              <a:ext cx="22860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cxnSpLocks/>
            </p:cNvCxnSpPr>
            <p:nvPr/>
          </p:nvCxnSpPr>
          <p:spPr>
            <a:xfrm>
              <a:off x="304800" y="2769704"/>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3723870" y="3438544"/>
            <a:ext cx="228600" cy="457200"/>
            <a:chOff x="3694044" y="3186752"/>
            <a:chExt cx="228600" cy="457200"/>
          </a:xfrm>
        </p:grpSpPr>
        <p:cxnSp>
          <p:nvCxnSpPr>
            <p:cNvPr id="102" name="Straight Arrow Connector 101"/>
            <p:cNvCxnSpPr>
              <a:cxnSpLocks noChangeAspect="1"/>
            </p:cNvCxnSpPr>
            <p:nvPr/>
          </p:nvCxnSpPr>
          <p:spPr>
            <a:xfrm>
              <a:off x="3810000" y="3186752"/>
              <a:ext cx="0" cy="45720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cxnSpLocks/>
            </p:cNvCxnSpPr>
            <p:nvPr/>
          </p:nvCxnSpPr>
          <p:spPr>
            <a:xfrm>
              <a:off x="3694044" y="3631096"/>
              <a:ext cx="22860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4" name="TextBox 103"/>
          <p:cNvSpPr txBox="1"/>
          <p:nvPr/>
        </p:nvSpPr>
        <p:spPr>
          <a:xfrm>
            <a:off x="5446644" y="3048000"/>
            <a:ext cx="407484" cy="461665"/>
          </a:xfrm>
          <a:prstGeom prst="rect">
            <a:avLst/>
          </a:prstGeom>
          <a:noFill/>
        </p:spPr>
        <p:txBody>
          <a:bodyPr wrap="none" rtlCol="0">
            <a:spAutoFit/>
          </a:bodyPr>
          <a:lstStyle/>
          <a:p>
            <a:pPr algn="ctr"/>
            <a:r>
              <a:rPr lang="en-US" sz="2400" b="1" dirty="0">
                <a:latin typeface="Comic Sans MS" pitchFamily="66" charset="0"/>
              </a:rPr>
              <a:t>X</a:t>
            </a:r>
          </a:p>
        </p:txBody>
      </p:sp>
      <p:sp>
        <p:nvSpPr>
          <p:cNvPr id="105" name="TextBox 104"/>
          <p:cNvSpPr txBox="1"/>
          <p:nvPr/>
        </p:nvSpPr>
        <p:spPr>
          <a:xfrm>
            <a:off x="5460270" y="3845867"/>
            <a:ext cx="380232" cy="461665"/>
          </a:xfrm>
          <a:prstGeom prst="rect">
            <a:avLst/>
          </a:prstGeom>
          <a:noFill/>
        </p:spPr>
        <p:txBody>
          <a:bodyPr wrap="none" rtlCol="0">
            <a:spAutoFit/>
          </a:bodyPr>
          <a:lstStyle/>
          <a:p>
            <a:pPr algn="ctr"/>
            <a:r>
              <a:rPr lang="en-US" sz="2400" b="1" dirty="0">
                <a:latin typeface="Comic Sans MS" pitchFamily="66" charset="0"/>
              </a:rPr>
              <a:t>Y</a:t>
            </a:r>
          </a:p>
        </p:txBody>
      </p:sp>
      <p:sp>
        <p:nvSpPr>
          <p:cNvPr id="106" name="TextBox 105"/>
          <p:cNvSpPr txBox="1"/>
          <p:nvPr/>
        </p:nvSpPr>
        <p:spPr>
          <a:xfrm>
            <a:off x="5451453" y="4643735"/>
            <a:ext cx="397866" cy="461665"/>
          </a:xfrm>
          <a:prstGeom prst="rect">
            <a:avLst/>
          </a:prstGeom>
          <a:noFill/>
        </p:spPr>
        <p:txBody>
          <a:bodyPr wrap="none" rtlCol="0">
            <a:spAutoFit/>
          </a:bodyPr>
          <a:lstStyle/>
          <a:p>
            <a:pPr algn="ctr"/>
            <a:r>
              <a:rPr lang="en-US" sz="2400" b="1" dirty="0">
                <a:latin typeface="Comic Sans MS" pitchFamily="66" charset="0"/>
              </a:rPr>
              <a:t>Z</a:t>
            </a:r>
          </a:p>
        </p:txBody>
      </p:sp>
      <p:cxnSp>
        <p:nvCxnSpPr>
          <p:cNvPr id="107" name="Straight Arrow Connector 106"/>
          <p:cNvCxnSpPr>
            <a:cxnSpLocks noChangeAspect="1"/>
          </p:cNvCxnSpPr>
          <p:nvPr/>
        </p:nvCxnSpPr>
        <p:spPr>
          <a:xfrm>
            <a:off x="5650386" y="3452192"/>
            <a:ext cx="0"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cxnSpLocks/>
          </p:cNvCxnSpPr>
          <p:nvPr/>
        </p:nvCxnSpPr>
        <p:spPr>
          <a:xfrm>
            <a:off x="5146480" y="4837440"/>
            <a:ext cx="32004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cxnSpLocks noChangeAspect="1"/>
          </p:cNvCxnSpPr>
          <p:nvPr/>
        </p:nvCxnSpPr>
        <p:spPr>
          <a:xfrm>
            <a:off x="5128592" y="3276600"/>
            <a:ext cx="0" cy="159026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cxnSpLocks/>
          </p:cNvCxnSpPr>
          <p:nvPr/>
        </p:nvCxnSpPr>
        <p:spPr>
          <a:xfrm>
            <a:off x="5102088" y="3286540"/>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6492468" y="3048000"/>
            <a:ext cx="407484" cy="461665"/>
          </a:xfrm>
          <a:prstGeom prst="rect">
            <a:avLst/>
          </a:prstGeom>
          <a:noFill/>
        </p:spPr>
        <p:txBody>
          <a:bodyPr wrap="none" rtlCol="0">
            <a:spAutoFit/>
          </a:bodyPr>
          <a:lstStyle/>
          <a:p>
            <a:pPr algn="ctr"/>
            <a:r>
              <a:rPr lang="en-US" sz="2400" b="1" dirty="0">
                <a:latin typeface="Comic Sans MS" pitchFamily="66" charset="0"/>
              </a:rPr>
              <a:t>X</a:t>
            </a:r>
          </a:p>
        </p:txBody>
      </p:sp>
      <p:sp>
        <p:nvSpPr>
          <p:cNvPr id="113" name="TextBox 112"/>
          <p:cNvSpPr txBox="1"/>
          <p:nvPr/>
        </p:nvSpPr>
        <p:spPr>
          <a:xfrm>
            <a:off x="6506094" y="3845867"/>
            <a:ext cx="380232" cy="461665"/>
          </a:xfrm>
          <a:prstGeom prst="rect">
            <a:avLst/>
          </a:prstGeom>
          <a:noFill/>
        </p:spPr>
        <p:txBody>
          <a:bodyPr wrap="none" rtlCol="0">
            <a:spAutoFit/>
          </a:bodyPr>
          <a:lstStyle/>
          <a:p>
            <a:pPr algn="ctr"/>
            <a:r>
              <a:rPr lang="en-US" sz="2400" b="1" dirty="0">
                <a:latin typeface="Comic Sans MS" pitchFamily="66" charset="0"/>
              </a:rPr>
              <a:t>Y</a:t>
            </a:r>
          </a:p>
        </p:txBody>
      </p:sp>
      <p:sp>
        <p:nvSpPr>
          <p:cNvPr id="114" name="TextBox 113"/>
          <p:cNvSpPr txBox="1"/>
          <p:nvPr/>
        </p:nvSpPr>
        <p:spPr>
          <a:xfrm>
            <a:off x="6497277" y="4643735"/>
            <a:ext cx="397866" cy="461665"/>
          </a:xfrm>
          <a:prstGeom prst="rect">
            <a:avLst/>
          </a:prstGeom>
          <a:noFill/>
        </p:spPr>
        <p:txBody>
          <a:bodyPr wrap="none" rtlCol="0">
            <a:spAutoFit/>
          </a:bodyPr>
          <a:lstStyle/>
          <a:p>
            <a:pPr algn="ctr"/>
            <a:r>
              <a:rPr lang="en-US" sz="2400" b="1" dirty="0">
                <a:latin typeface="Comic Sans MS" pitchFamily="66" charset="0"/>
              </a:rPr>
              <a:t>Z</a:t>
            </a:r>
          </a:p>
        </p:txBody>
      </p:sp>
      <p:cxnSp>
        <p:nvCxnSpPr>
          <p:cNvPr id="116" name="Straight Arrow Connector 115"/>
          <p:cNvCxnSpPr>
            <a:cxnSpLocks noChangeAspect="1"/>
          </p:cNvCxnSpPr>
          <p:nvPr/>
        </p:nvCxnSpPr>
        <p:spPr>
          <a:xfrm>
            <a:off x="6174416" y="3276600"/>
            <a:ext cx="0" cy="159026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cxnSpLocks/>
          </p:cNvCxnSpPr>
          <p:nvPr/>
        </p:nvCxnSpPr>
        <p:spPr>
          <a:xfrm>
            <a:off x="6147912" y="3286540"/>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7538292" y="3048000"/>
            <a:ext cx="407484" cy="461665"/>
          </a:xfrm>
          <a:prstGeom prst="rect">
            <a:avLst/>
          </a:prstGeom>
          <a:noFill/>
        </p:spPr>
        <p:txBody>
          <a:bodyPr wrap="none" rtlCol="0">
            <a:spAutoFit/>
          </a:bodyPr>
          <a:lstStyle/>
          <a:p>
            <a:pPr algn="ctr"/>
            <a:r>
              <a:rPr lang="en-US" sz="2400" b="1" dirty="0">
                <a:latin typeface="Comic Sans MS" pitchFamily="66" charset="0"/>
              </a:rPr>
              <a:t>X</a:t>
            </a:r>
          </a:p>
        </p:txBody>
      </p:sp>
      <p:sp>
        <p:nvSpPr>
          <p:cNvPr id="119" name="TextBox 118"/>
          <p:cNvSpPr txBox="1"/>
          <p:nvPr/>
        </p:nvSpPr>
        <p:spPr>
          <a:xfrm>
            <a:off x="7551918" y="3845867"/>
            <a:ext cx="380232" cy="461665"/>
          </a:xfrm>
          <a:prstGeom prst="rect">
            <a:avLst/>
          </a:prstGeom>
          <a:noFill/>
        </p:spPr>
        <p:txBody>
          <a:bodyPr wrap="none" rtlCol="0">
            <a:spAutoFit/>
          </a:bodyPr>
          <a:lstStyle/>
          <a:p>
            <a:pPr algn="ctr"/>
            <a:r>
              <a:rPr lang="en-US" sz="2400" b="1" dirty="0">
                <a:latin typeface="Comic Sans MS" pitchFamily="66" charset="0"/>
              </a:rPr>
              <a:t>Y</a:t>
            </a:r>
          </a:p>
        </p:txBody>
      </p:sp>
      <p:sp>
        <p:nvSpPr>
          <p:cNvPr id="120" name="TextBox 119"/>
          <p:cNvSpPr txBox="1"/>
          <p:nvPr/>
        </p:nvSpPr>
        <p:spPr>
          <a:xfrm>
            <a:off x="7543101" y="4643735"/>
            <a:ext cx="397866" cy="461665"/>
          </a:xfrm>
          <a:prstGeom prst="rect">
            <a:avLst/>
          </a:prstGeom>
          <a:noFill/>
        </p:spPr>
        <p:txBody>
          <a:bodyPr wrap="none" rtlCol="0">
            <a:spAutoFit/>
          </a:bodyPr>
          <a:lstStyle/>
          <a:p>
            <a:pPr algn="ctr"/>
            <a:r>
              <a:rPr lang="en-US" sz="2400" b="1" dirty="0">
                <a:latin typeface="Comic Sans MS" pitchFamily="66" charset="0"/>
              </a:rPr>
              <a:t>Z</a:t>
            </a:r>
          </a:p>
        </p:txBody>
      </p:sp>
      <p:cxnSp>
        <p:nvCxnSpPr>
          <p:cNvPr id="121" name="Straight Arrow Connector 120"/>
          <p:cNvCxnSpPr>
            <a:cxnSpLocks noChangeAspect="1"/>
          </p:cNvCxnSpPr>
          <p:nvPr/>
        </p:nvCxnSpPr>
        <p:spPr>
          <a:xfrm>
            <a:off x="7742034" y="3452192"/>
            <a:ext cx="0"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cxnSpLocks noChangeAspect="1"/>
          </p:cNvCxnSpPr>
          <p:nvPr/>
        </p:nvCxnSpPr>
        <p:spPr>
          <a:xfrm>
            <a:off x="7742034" y="4227444"/>
            <a:ext cx="0"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cxnSpLocks noChangeAspect="1"/>
          </p:cNvCxnSpPr>
          <p:nvPr/>
        </p:nvCxnSpPr>
        <p:spPr>
          <a:xfrm>
            <a:off x="7220240" y="3276600"/>
            <a:ext cx="0" cy="159026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cxnSpLocks/>
          </p:cNvCxnSpPr>
          <p:nvPr/>
        </p:nvCxnSpPr>
        <p:spPr>
          <a:xfrm>
            <a:off x="7193736" y="3286540"/>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8584116" y="3048000"/>
            <a:ext cx="407484" cy="461665"/>
          </a:xfrm>
          <a:prstGeom prst="rect">
            <a:avLst/>
          </a:prstGeom>
          <a:noFill/>
        </p:spPr>
        <p:txBody>
          <a:bodyPr wrap="none" rtlCol="0">
            <a:spAutoFit/>
          </a:bodyPr>
          <a:lstStyle/>
          <a:p>
            <a:pPr algn="ctr"/>
            <a:r>
              <a:rPr lang="en-US" sz="2400" b="1" dirty="0">
                <a:latin typeface="Comic Sans MS" pitchFamily="66" charset="0"/>
              </a:rPr>
              <a:t>X</a:t>
            </a:r>
          </a:p>
        </p:txBody>
      </p:sp>
      <p:sp>
        <p:nvSpPr>
          <p:cNvPr id="126" name="TextBox 125"/>
          <p:cNvSpPr txBox="1"/>
          <p:nvPr/>
        </p:nvSpPr>
        <p:spPr>
          <a:xfrm>
            <a:off x="8597742" y="3845867"/>
            <a:ext cx="380232" cy="461665"/>
          </a:xfrm>
          <a:prstGeom prst="rect">
            <a:avLst/>
          </a:prstGeom>
          <a:noFill/>
        </p:spPr>
        <p:txBody>
          <a:bodyPr wrap="none" rtlCol="0">
            <a:spAutoFit/>
          </a:bodyPr>
          <a:lstStyle/>
          <a:p>
            <a:pPr algn="ctr"/>
            <a:r>
              <a:rPr lang="en-US" sz="2400" b="1" dirty="0">
                <a:latin typeface="Comic Sans MS" pitchFamily="66" charset="0"/>
              </a:rPr>
              <a:t>Y</a:t>
            </a:r>
          </a:p>
        </p:txBody>
      </p:sp>
      <p:sp>
        <p:nvSpPr>
          <p:cNvPr id="127" name="TextBox 126"/>
          <p:cNvSpPr txBox="1"/>
          <p:nvPr/>
        </p:nvSpPr>
        <p:spPr>
          <a:xfrm>
            <a:off x="8588925" y="4643735"/>
            <a:ext cx="397866" cy="461665"/>
          </a:xfrm>
          <a:prstGeom prst="rect">
            <a:avLst/>
          </a:prstGeom>
          <a:noFill/>
        </p:spPr>
        <p:txBody>
          <a:bodyPr wrap="none" rtlCol="0">
            <a:spAutoFit/>
          </a:bodyPr>
          <a:lstStyle/>
          <a:p>
            <a:pPr algn="ctr"/>
            <a:r>
              <a:rPr lang="en-US" sz="2400" b="1" dirty="0">
                <a:latin typeface="Comic Sans MS" pitchFamily="66" charset="0"/>
              </a:rPr>
              <a:t>Z</a:t>
            </a:r>
          </a:p>
        </p:txBody>
      </p:sp>
      <p:cxnSp>
        <p:nvCxnSpPr>
          <p:cNvPr id="128" name="Straight Arrow Connector 127"/>
          <p:cNvCxnSpPr>
            <a:cxnSpLocks noChangeAspect="1"/>
          </p:cNvCxnSpPr>
          <p:nvPr/>
        </p:nvCxnSpPr>
        <p:spPr>
          <a:xfrm>
            <a:off x="8787858" y="4227444"/>
            <a:ext cx="0"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cxnSpLocks/>
          </p:cNvCxnSpPr>
          <p:nvPr/>
        </p:nvCxnSpPr>
        <p:spPr>
          <a:xfrm>
            <a:off x="8283952" y="4837440"/>
            <a:ext cx="32004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cxnSpLocks noChangeAspect="1"/>
          </p:cNvCxnSpPr>
          <p:nvPr/>
        </p:nvCxnSpPr>
        <p:spPr>
          <a:xfrm>
            <a:off x="8266064" y="3276600"/>
            <a:ext cx="0" cy="159026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cxnSpLocks/>
          </p:cNvCxnSpPr>
          <p:nvPr/>
        </p:nvCxnSpPr>
        <p:spPr>
          <a:xfrm>
            <a:off x="8239560" y="3286540"/>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2" name="Group 131"/>
          <p:cNvGrpSpPr/>
          <p:nvPr/>
        </p:nvGrpSpPr>
        <p:grpSpPr>
          <a:xfrm>
            <a:off x="6581910" y="3438544"/>
            <a:ext cx="228600" cy="457200"/>
            <a:chOff x="3694044" y="3186752"/>
            <a:chExt cx="228600" cy="457200"/>
          </a:xfrm>
        </p:grpSpPr>
        <p:cxnSp>
          <p:nvCxnSpPr>
            <p:cNvPr id="133" name="Straight Arrow Connector 132"/>
            <p:cNvCxnSpPr>
              <a:cxnSpLocks noChangeAspect="1"/>
            </p:cNvCxnSpPr>
            <p:nvPr/>
          </p:nvCxnSpPr>
          <p:spPr>
            <a:xfrm>
              <a:off x="3810000" y="3186752"/>
              <a:ext cx="0" cy="45720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cxnSpLocks/>
            </p:cNvCxnSpPr>
            <p:nvPr/>
          </p:nvCxnSpPr>
          <p:spPr>
            <a:xfrm>
              <a:off x="3694044" y="3631096"/>
              <a:ext cx="22860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6142384" y="4747592"/>
            <a:ext cx="327992" cy="228600"/>
            <a:chOff x="304800" y="2667000"/>
            <a:chExt cx="327992" cy="228600"/>
          </a:xfrm>
        </p:grpSpPr>
        <p:cxnSp>
          <p:nvCxnSpPr>
            <p:cNvPr id="136" name="Straight Arrow Connector 135"/>
            <p:cNvCxnSpPr>
              <a:cxnSpLocks/>
            </p:cNvCxnSpPr>
            <p:nvPr/>
          </p:nvCxnSpPr>
          <p:spPr>
            <a:xfrm rot="16200000">
              <a:off x="518492" y="2781300"/>
              <a:ext cx="22860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cxnSpLocks/>
            </p:cNvCxnSpPr>
            <p:nvPr/>
          </p:nvCxnSpPr>
          <p:spPr>
            <a:xfrm>
              <a:off x="304800" y="2769704"/>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a:off x="7195932" y="4747592"/>
            <a:ext cx="327992" cy="228600"/>
            <a:chOff x="304800" y="2667000"/>
            <a:chExt cx="327992" cy="228600"/>
          </a:xfrm>
        </p:grpSpPr>
        <p:cxnSp>
          <p:nvCxnSpPr>
            <p:cNvPr id="139" name="Straight Arrow Connector 138"/>
            <p:cNvCxnSpPr>
              <a:cxnSpLocks/>
            </p:cNvCxnSpPr>
            <p:nvPr/>
          </p:nvCxnSpPr>
          <p:spPr>
            <a:xfrm rot="16200000">
              <a:off x="518492" y="2781300"/>
              <a:ext cx="22860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cxnSpLocks/>
            </p:cNvCxnSpPr>
            <p:nvPr/>
          </p:nvCxnSpPr>
          <p:spPr>
            <a:xfrm>
              <a:off x="304800" y="2769704"/>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1" name="Group 140"/>
          <p:cNvGrpSpPr/>
          <p:nvPr/>
        </p:nvGrpSpPr>
        <p:grpSpPr>
          <a:xfrm>
            <a:off x="8673558" y="3438544"/>
            <a:ext cx="228600" cy="457200"/>
            <a:chOff x="3694044" y="3186752"/>
            <a:chExt cx="228600" cy="457200"/>
          </a:xfrm>
        </p:grpSpPr>
        <p:cxnSp>
          <p:nvCxnSpPr>
            <p:cNvPr id="142" name="Straight Arrow Connector 141"/>
            <p:cNvCxnSpPr>
              <a:cxnSpLocks noChangeAspect="1"/>
            </p:cNvCxnSpPr>
            <p:nvPr/>
          </p:nvCxnSpPr>
          <p:spPr>
            <a:xfrm>
              <a:off x="3810000" y="3186752"/>
              <a:ext cx="0" cy="45720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cxnSpLocks/>
            </p:cNvCxnSpPr>
            <p:nvPr/>
          </p:nvCxnSpPr>
          <p:spPr>
            <a:xfrm>
              <a:off x="3694044" y="3631096"/>
              <a:ext cx="22860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a:off x="3720548" y="4227444"/>
            <a:ext cx="228600" cy="457200"/>
            <a:chOff x="3694044" y="3187148"/>
            <a:chExt cx="228600" cy="457200"/>
          </a:xfrm>
        </p:grpSpPr>
        <p:cxnSp>
          <p:nvCxnSpPr>
            <p:cNvPr id="145" name="Straight Arrow Connector 144"/>
            <p:cNvCxnSpPr>
              <a:cxnSpLocks noChangeAspect="1"/>
            </p:cNvCxnSpPr>
            <p:nvPr/>
          </p:nvCxnSpPr>
          <p:spPr>
            <a:xfrm>
              <a:off x="3810000" y="3187148"/>
              <a:ext cx="0" cy="45720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cxnSpLocks/>
            </p:cNvCxnSpPr>
            <p:nvPr/>
          </p:nvCxnSpPr>
          <p:spPr>
            <a:xfrm>
              <a:off x="3694044" y="3631096"/>
              <a:ext cx="22860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7" name="Group 146"/>
          <p:cNvGrpSpPr/>
          <p:nvPr/>
        </p:nvGrpSpPr>
        <p:grpSpPr>
          <a:xfrm>
            <a:off x="2680252" y="4217504"/>
            <a:ext cx="228600" cy="457200"/>
            <a:chOff x="3694044" y="3187148"/>
            <a:chExt cx="228600" cy="457200"/>
          </a:xfrm>
        </p:grpSpPr>
        <p:cxnSp>
          <p:nvCxnSpPr>
            <p:cNvPr id="148" name="Straight Arrow Connector 147"/>
            <p:cNvCxnSpPr>
              <a:cxnSpLocks noChangeAspect="1"/>
            </p:cNvCxnSpPr>
            <p:nvPr/>
          </p:nvCxnSpPr>
          <p:spPr>
            <a:xfrm>
              <a:off x="3810000" y="3187148"/>
              <a:ext cx="0" cy="45720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cxnSpLocks/>
            </p:cNvCxnSpPr>
            <p:nvPr/>
          </p:nvCxnSpPr>
          <p:spPr>
            <a:xfrm>
              <a:off x="3694044" y="3631096"/>
              <a:ext cx="22860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0" name="Group 149"/>
          <p:cNvGrpSpPr/>
          <p:nvPr/>
        </p:nvGrpSpPr>
        <p:grpSpPr>
          <a:xfrm>
            <a:off x="5539408" y="4227444"/>
            <a:ext cx="228600" cy="457200"/>
            <a:chOff x="3694044" y="3187148"/>
            <a:chExt cx="228600" cy="457200"/>
          </a:xfrm>
        </p:grpSpPr>
        <p:cxnSp>
          <p:nvCxnSpPr>
            <p:cNvPr id="151" name="Straight Arrow Connector 150"/>
            <p:cNvCxnSpPr>
              <a:cxnSpLocks noChangeAspect="1"/>
            </p:cNvCxnSpPr>
            <p:nvPr/>
          </p:nvCxnSpPr>
          <p:spPr>
            <a:xfrm>
              <a:off x="3810000" y="3187148"/>
              <a:ext cx="0" cy="45720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cxnSpLocks/>
            </p:cNvCxnSpPr>
            <p:nvPr/>
          </p:nvCxnSpPr>
          <p:spPr>
            <a:xfrm>
              <a:off x="3694044" y="3631096"/>
              <a:ext cx="22860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6589644" y="4214192"/>
            <a:ext cx="228600" cy="457200"/>
            <a:chOff x="3694044" y="3187148"/>
            <a:chExt cx="228600" cy="457200"/>
          </a:xfrm>
        </p:grpSpPr>
        <p:cxnSp>
          <p:nvCxnSpPr>
            <p:cNvPr id="154" name="Straight Arrow Connector 153"/>
            <p:cNvCxnSpPr>
              <a:cxnSpLocks noChangeAspect="1"/>
            </p:cNvCxnSpPr>
            <p:nvPr/>
          </p:nvCxnSpPr>
          <p:spPr>
            <a:xfrm>
              <a:off x="3810000" y="3187148"/>
              <a:ext cx="0" cy="45720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cxnSpLocks/>
            </p:cNvCxnSpPr>
            <p:nvPr/>
          </p:nvCxnSpPr>
          <p:spPr>
            <a:xfrm>
              <a:off x="3694044" y="3631096"/>
              <a:ext cx="22860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6" name="Rectangle 87"/>
          <p:cNvSpPr>
            <a:spLocks noChangeArrowheads="1"/>
          </p:cNvSpPr>
          <p:nvPr/>
        </p:nvSpPr>
        <p:spPr bwMode="auto">
          <a:xfrm>
            <a:off x="762000" y="2514600"/>
            <a:ext cx="2743200" cy="685800"/>
          </a:xfrm>
          <a:prstGeom prst="rect">
            <a:avLst/>
          </a:prstGeom>
          <a:noFill/>
          <a:ln w="9525">
            <a:noFill/>
            <a:miter lim="800000"/>
            <a:headEnd/>
            <a:tailEnd/>
          </a:ln>
        </p:spPr>
        <p:txBody>
          <a:bodyPr anchor="ctr"/>
          <a:lstStyle/>
          <a:p>
            <a:pPr algn="ctr"/>
            <a:r>
              <a:rPr lang="en-US" sz="2400" b="1" dirty="0">
                <a:latin typeface="Comic Sans MS" pitchFamily="66" charset="0"/>
              </a:rPr>
              <a:t>Coherent</a:t>
            </a:r>
            <a:endParaRPr lang="sv-SE" sz="2400" b="1" dirty="0">
              <a:latin typeface="Comic Sans MS" pitchFamily="66" charset="0"/>
            </a:endParaRPr>
          </a:p>
        </p:txBody>
      </p:sp>
      <p:sp>
        <p:nvSpPr>
          <p:cNvPr id="157" name="Rectangle 87"/>
          <p:cNvSpPr>
            <a:spLocks noChangeArrowheads="1"/>
          </p:cNvSpPr>
          <p:nvPr/>
        </p:nvSpPr>
        <p:spPr bwMode="auto">
          <a:xfrm>
            <a:off x="5638800" y="2514600"/>
            <a:ext cx="2743200" cy="685800"/>
          </a:xfrm>
          <a:prstGeom prst="rect">
            <a:avLst/>
          </a:prstGeom>
          <a:noFill/>
          <a:ln w="9525">
            <a:noFill/>
            <a:miter lim="800000"/>
            <a:headEnd/>
            <a:tailEnd/>
          </a:ln>
        </p:spPr>
        <p:txBody>
          <a:bodyPr anchor="ctr"/>
          <a:lstStyle/>
          <a:p>
            <a:pPr algn="ctr"/>
            <a:r>
              <a:rPr lang="en-US" sz="2400" b="1" dirty="0">
                <a:latin typeface="Comic Sans MS" pitchFamily="66" charset="0"/>
              </a:rPr>
              <a:t>Incoherent</a:t>
            </a:r>
            <a:endParaRPr lang="sv-SE" sz="2400" b="1" dirty="0">
              <a:latin typeface="Comic Sans MS" pitchFamily="66" charset="0"/>
            </a:endParaRPr>
          </a:p>
        </p:txBody>
      </p:sp>
      <p:sp>
        <p:nvSpPr>
          <p:cNvPr id="158" name="Rectangle 157"/>
          <p:cNvSpPr/>
          <p:nvPr/>
        </p:nvSpPr>
        <p:spPr>
          <a:xfrm>
            <a:off x="1066800" y="3048000"/>
            <a:ext cx="3048000" cy="2057400"/>
          </a:xfrm>
          <a:prstGeom prst="rect">
            <a:avLst/>
          </a:prstGeom>
          <a:solidFill>
            <a:schemeClr val="bg1">
              <a:alpha val="76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5957248" y="3083256"/>
            <a:ext cx="3048000" cy="2057400"/>
          </a:xfrm>
          <a:prstGeom prst="rect">
            <a:avLst/>
          </a:prstGeom>
          <a:solidFill>
            <a:schemeClr val="bg1">
              <a:alpha val="76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5105400" y="5257800"/>
            <a:ext cx="3733800" cy="400110"/>
          </a:xfrm>
          <a:prstGeom prst="rect">
            <a:avLst/>
          </a:prstGeom>
        </p:spPr>
        <p:txBody>
          <a:bodyPr wrap="square">
            <a:spAutoFit/>
          </a:bodyPr>
          <a:lstStyle/>
          <a:p>
            <a:pPr marL="177800" indent="-177800"/>
            <a:r>
              <a:rPr lang="en-US" sz="2000" b="1" dirty="0">
                <a:latin typeface="Comic Sans MS" pitchFamily="66" charset="0"/>
              </a:rPr>
              <a:t>Can act as pulse generator</a:t>
            </a:r>
          </a:p>
        </p:txBody>
      </p:sp>
      <p:sp>
        <p:nvSpPr>
          <p:cNvPr id="161" name="TextBox 160"/>
          <p:cNvSpPr txBox="1"/>
          <p:nvPr/>
        </p:nvSpPr>
        <p:spPr>
          <a:xfrm>
            <a:off x="4316916" y="533400"/>
            <a:ext cx="407484" cy="461665"/>
          </a:xfrm>
          <a:prstGeom prst="rect">
            <a:avLst/>
          </a:prstGeom>
          <a:noFill/>
        </p:spPr>
        <p:txBody>
          <a:bodyPr wrap="none" rtlCol="0">
            <a:spAutoFit/>
          </a:bodyPr>
          <a:lstStyle/>
          <a:p>
            <a:pPr algn="ctr"/>
            <a:r>
              <a:rPr lang="en-US" sz="2400" b="1" dirty="0">
                <a:latin typeface="Comic Sans MS" pitchFamily="66" charset="0"/>
              </a:rPr>
              <a:t>X</a:t>
            </a:r>
          </a:p>
        </p:txBody>
      </p:sp>
      <p:sp>
        <p:nvSpPr>
          <p:cNvPr id="162" name="TextBox 161"/>
          <p:cNvSpPr txBox="1"/>
          <p:nvPr/>
        </p:nvSpPr>
        <p:spPr>
          <a:xfrm>
            <a:off x="4330542" y="1331267"/>
            <a:ext cx="380232" cy="461665"/>
          </a:xfrm>
          <a:prstGeom prst="rect">
            <a:avLst/>
          </a:prstGeom>
          <a:noFill/>
        </p:spPr>
        <p:txBody>
          <a:bodyPr wrap="none" rtlCol="0">
            <a:spAutoFit/>
          </a:bodyPr>
          <a:lstStyle/>
          <a:p>
            <a:pPr algn="ctr"/>
            <a:r>
              <a:rPr lang="en-US" sz="2400" b="1" dirty="0">
                <a:latin typeface="Comic Sans MS" pitchFamily="66" charset="0"/>
              </a:rPr>
              <a:t>Y</a:t>
            </a:r>
          </a:p>
        </p:txBody>
      </p:sp>
      <p:sp>
        <p:nvSpPr>
          <p:cNvPr id="163" name="TextBox 162"/>
          <p:cNvSpPr txBox="1"/>
          <p:nvPr/>
        </p:nvSpPr>
        <p:spPr>
          <a:xfrm>
            <a:off x="4321725" y="2129135"/>
            <a:ext cx="397866" cy="461665"/>
          </a:xfrm>
          <a:prstGeom prst="rect">
            <a:avLst/>
          </a:prstGeom>
          <a:noFill/>
        </p:spPr>
        <p:txBody>
          <a:bodyPr wrap="none" rtlCol="0">
            <a:spAutoFit/>
          </a:bodyPr>
          <a:lstStyle/>
          <a:p>
            <a:pPr algn="ctr"/>
            <a:r>
              <a:rPr lang="en-US" sz="2400" b="1" dirty="0">
                <a:latin typeface="Comic Sans MS" pitchFamily="66" charset="0"/>
              </a:rPr>
              <a:t>Z</a:t>
            </a:r>
          </a:p>
        </p:txBody>
      </p:sp>
      <p:cxnSp>
        <p:nvCxnSpPr>
          <p:cNvPr id="164" name="Straight Arrow Connector 163"/>
          <p:cNvCxnSpPr>
            <a:cxnSpLocks noChangeAspect="1"/>
          </p:cNvCxnSpPr>
          <p:nvPr/>
        </p:nvCxnSpPr>
        <p:spPr>
          <a:xfrm>
            <a:off x="4520658" y="937592"/>
            <a:ext cx="0" cy="45720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a:cxnSpLocks noChangeAspect="1"/>
          </p:cNvCxnSpPr>
          <p:nvPr/>
        </p:nvCxnSpPr>
        <p:spPr>
          <a:xfrm>
            <a:off x="4520658" y="1712844"/>
            <a:ext cx="0" cy="45720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cxnSpLocks/>
          </p:cNvCxnSpPr>
          <p:nvPr/>
        </p:nvCxnSpPr>
        <p:spPr>
          <a:xfrm>
            <a:off x="3976996" y="2336092"/>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cxnSpLocks noChangeAspect="1"/>
          </p:cNvCxnSpPr>
          <p:nvPr/>
        </p:nvCxnSpPr>
        <p:spPr>
          <a:xfrm>
            <a:off x="3998864" y="762000"/>
            <a:ext cx="0" cy="159026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cxnSpLocks/>
          </p:cNvCxnSpPr>
          <p:nvPr/>
        </p:nvCxnSpPr>
        <p:spPr>
          <a:xfrm>
            <a:off x="3972360" y="771940"/>
            <a:ext cx="32004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2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2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2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2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3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3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3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38"/>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4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4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4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50"/>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5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5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159"/>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5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9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8" grpId="0"/>
      <p:bldP spid="9" grpId="0"/>
      <p:bldP spid="10" grpId="0"/>
      <p:bldP spid="23" grpId="0"/>
      <p:bldP spid="24" grpId="0"/>
      <p:bldP spid="25" grpId="0"/>
      <p:bldP spid="32" grpId="0"/>
      <p:bldP spid="33" grpId="0"/>
      <p:bldP spid="34" grpId="0"/>
      <p:bldP spid="41" grpId="0"/>
      <p:bldP spid="42" grpId="0"/>
      <p:bldP spid="43" grpId="0"/>
      <p:bldP spid="104" grpId="0"/>
      <p:bldP spid="105" grpId="0"/>
      <p:bldP spid="106" grpId="0"/>
      <p:bldP spid="112" grpId="0"/>
      <p:bldP spid="113" grpId="0"/>
      <p:bldP spid="114" grpId="0"/>
      <p:bldP spid="118" grpId="0"/>
      <p:bldP spid="119" grpId="0"/>
      <p:bldP spid="120" grpId="0"/>
      <p:bldP spid="125" grpId="0"/>
      <p:bldP spid="126" grpId="0"/>
      <p:bldP spid="127" grpId="0"/>
      <p:bldP spid="156" grpId="0"/>
      <p:bldP spid="157" grpId="0"/>
      <p:bldP spid="158" grpId="0" animBg="1"/>
      <p:bldP spid="159" grpId="0" animBg="1"/>
      <p:bldP spid="1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Examples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609600" y="609600"/>
            <a:ext cx="7924800" cy="4708981"/>
          </a:xfrm>
          <a:prstGeom prst="rect">
            <a:avLst/>
          </a:prstGeom>
        </p:spPr>
        <p:txBody>
          <a:bodyPr wrap="square">
            <a:spAutoFit/>
          </a:bodyPr>
          <a:lstStyle/>
          <a:p>
            <a:pPr marL="290513" indent="-290513" algn="just">
              <a:buSzPct val="150000"/>
            </a:pPr>
            <a:endParaRPr lang="en-US" sz="2000" dirty="0">
              <a:latin typeface="Comic Sans MS" pitchFamily="66" charset="0"/>
            </a:endParaRPr>
          </a:p>
          <a:p>
            <a:pPr marL="747713" lvl="1" indent="-290513" algn="just">
              <a:buSzPct val="150000"/>
              <a:buFont typeface="Arial" pitchFamily="34" charset="0"/>
              <a:buChar char="•"/>
            </a:pPr>
            <a:r>
              <a:rPr lang="en-US" sz="2000" dirty="0">
                <a:latin typeface="Comic Sans MS" pitchFamily="66" charset="0"/>
              </a:rPr>
              <a:t>HIV progression and transmission</a:t>
            </a:r>
          </a:p>
          <a:p>
            <a:pPr marL="747713" lvl="1" indent="-290513" algn="just">
              <a:buSzPct val="150000"/>
              <a:buFont typeface="Arial" pitchFamily="34" charset="0"/>
              <a:buChar char="•"/>
            </a:pPr>
            <a:endParaRPr lang="en-US" sz="2000" dirty="0">
              <a:latin typeface="Comic Sans MS" pitchFamily="66" charset="0"/>
            </a:endParaRPr>
          </a:p>
          <a:p>
            <a:pPr marL="747713" lvl="1" indent="-290513" algn="just">
              <a:buSzPct val="150000"/>
              <a:buFont typeface="Arial" pitchFamily="34" charset="0"/>
              <a:buChar char="•"/>
            </a:pPr>
            <a:r>
              <a:rPr lang="en-US" sz="2000" dirty="0">
                <a:latin typeface="Comic Sans MS" pitchFamily="66" charset="0"/>
              </a:rPr>
              <a:t>Molecular Dynamics</a:t>
            </a:r>
          </a:p>
          <a:p>
            <a:pPr marL="747713" lvl="1" indent="-290513" algn="just">
              <a:buSzPct val="150000"/>
              <a:buFont typeface="Arial" pitchFamily="34" charset="0"/>
              <a:buChar char="•"/>
            </a:pPr>
            <a:endParaRPr lang="en-US" sz="2000" dirty="0">
              <a:latin typeface="Comic Sans MS" pitchFamily="66" charset="0"/>
            </a:endParaRPr>
          </a:p>
          <a:p>
            <a:pPr marL="747713" lvl="1" indent="-290513" algn="just">
              <a:buSzPct val="150000"/>
              <a:buFont typeface="Arial" pitchFamily="34" charset="0"/>
              <a:buChar char="•"/>
            </a:pPr>
            <a:r>
              <a:rPr lang="en-US" sz="2000" dirty="0">
                <a:latin typeface="Comic Sans MS" pitchFamily="66" charset="0"/>
              </a:rPr>
              <a:t>Proteomics Experimental Design</a:t>
            </a:r>
          </a:p>
          <a:p>
            <a:pPr marL="747713" lvl="1" indent="-290513" algn="just">
              <a:buSzPct val="150000"/>
              <a:buFont typeface="Arial" pitchFamily="34" charset="0"/>
              <a:buChar char="•"/>
            </a:pPr>
            <a:endParaRPr lang="en-US" sz="2000" dirty="0">
              <a:latin typeface="Comic Sans MS" pitchFamily="66" charset="0"/>
            </a:endParaRPr>
          </a:p>
          <a:p>
            <a:pPr marL="747713" lvl="1" indent="-290513" algn="just">
              <a:buSzPct val="150000"/>
              <a:buFont typeface="Arial" pitchFamily="34" charset="0"/>
              <a:buChar char="•"/>
            </a:pPr>
            <a:r>
              <a:rPr lang="en-US" sz="2000" dirty="0">
                <a:latin typeface="Comic Sans MS" pitchFamily="66" charset="0"/>
              </a:rPr>
              <a:t>Image Analysis</a:t>
            </a:r>
          </a:p>
          <a:p>
            <a:pPr marL="747713" lvl="1" indent="-290513" algn="just">
              <a:buSzPct val="150000"/>
              <a:buFont typeface="Arial" pitchFamily="34" charset="0"/>
              <a:buChar char="•"/>
            </a:pPr>
            <a:endParaRPr lang="en-US" sz="2000" dirty="0">
              <a:latin typeface="Comic Sans MS" pitchFamily="66" charset="0"/>
            </a:endParaRPr>
          </a:p>
          <a:p>
            <a:pPr marL="747713" lvl="1" indent="-290513" algn="just">
              <a:buSzPct val="150000"/>
              <a:buFont typeface="Arial" pitchFamily="34" charset="0"/>
              <a:buChar char="•"/>
            </a:pPr>
            <a:r>
              <a:rPr lang="en-US" sz="2000" dirty="0">
                <a:latin typeface="Comic Sans MS" pitchFamily="66" charset="0"/>
              </a:rPr>
              <a:t>Replication Fork Progression</a:t>
            </a:r>
          </a:p>
          <a:p>
            <a:pPr marL="290513" indent="-290513" algn="just">
              <a:buSzPct val="150000"/>
              <a:buFont typeface="Arial" pitchFamily="34" charset="0"/>
              <a:buChar char="•"/>
            </a:pPr>
            <a:endParaRPr lang="en-US" sz="2000" dirty="0">
              <a:latin typeface="Comic Sans MS" pitchFamily="66" charset="0"/>
            </a:endParaRPr>
          </a:p>
          <a:p>
            <a:pPr marL="290513" indent="-290513" algn="just">
              <a:buSzPct val="150000"/>
              <a:buFont typeface="Arial" pitchFamily="34" charset="0"/>
              <a:buChar char="•"/>
            </a:pPr>
            <a:endParaRPr lang="en-US" sz="2000" dirty="0">
              <a:latin typeface="Comic Sans MS" pitchFamily="66" charset="0"/>
            </a:endParaRPr>
          </a:p>
          <a:p>
            <a:pPr marL="290513" indent="-290513" algn="just">
              <a:buSzPct val="150000"/>
              <a:buFont typeface="Arial" pitchFamily="34" charset="0"/>
              <a:buChar char="•"/>
            </a:pPr>
            <a:endParaRPr lang="en-US" sz="2000" dirty="0">
              <a:latin typeface="Comic Sans MS" pitchFamily="66" charset="0"/>
            </a:endParaRPr>
          </a:p>
          <a:p>
            <a:pPr algn="just"/>
            <a:endParaRPr lang="en-US" sz="2000" dirty="0">
              <a:latin typeface="Comic Sans MS" pitchFamily="66" charset="0"/>
            </a:endParaRPr>
          </a:p>
          <a:p>
            <a:pPr algn="just"/>
            <a:endParaRPr lang="en-US" sz="2000" dirty="0">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Braithwaite: Models for </a:t>
            </a:r>
          </a:p>
          <a:p>
            <a:pPr algn="ctr"/>
            <a:r>
              <a:rPr lang="en-US" sz="2800" b="1" dirty="0">
                <a:latin typeface="Comic Sans MS" pitchFamily="66" charset="0"/>
              </a:rPr>
              <a:t>HIV Progression and Transmission</a:t>
            </a:r>
            <a:endParaRPr lang="sv-SE" sz="2800" b="1" dirty="0">
              <a:latin typeface="Comic Sans MS" pitchFamily="66" charset="0"/>
            </a:endParaRPr>
          </a:p>
        </p:txBody>
      </p:sp>
      <p:sp>
        <p:nvSpPr>
          <p:cNvPr id="3098" name="Line 88"/>
          <p:cNvSpPr>
            <a:spLocks noChangeShapeType="1"/>
          </p:cNvSpPr>
          <p:nvPr/>
        </p:nvSpPr>
        <p:spPr bwMode="auto">
          <a:xfrm>
            <a:off x="609600" y="914400"/>
            <a:ext cx="7924800" cy="0"/>
          </a:xfrm>
          <a:prstGeom prst="line">
            <a:avLst/>
          </a:prstGeom>
          <a:noFill/>
          <a:ln w="31750">
            <a:solidFill>
              <a:srgbClr val="CC3300"/>
            </a:solidFill>
            <a:round/>
            <a:headEnd/>
            <a:tailEnd/>
          </a:ln>
        </p:spPr>
        <p:txBody>
          <a:bodyPr/>
          <a:lstStyle/>
          <a:p>
            <a:endParaRPr lang="en-US"/>
          </a:p>
        </p:txBody>
      </p:sp>
      <p:sp>
        <p:nvSpPr>
          <p:cNvPr id="6" name="TextBox 5"/>
          <p:cNvSpPr txBox="1"/>
          <p:nvPr/>
        </p:nvSpPr>
        <p:spPr>
          <a:xfrm>
            <a:off x="950259" y="1752600"/>
            <a:ext cx="1973041" cy="369332"/>
          </a:xfrm>
          <a:prstGeom prst="rect">
            <a:avLst/>
          </a:prstGeom>
          <a:noFill/>
        </p:spPr>
        <p:txBody>
          <a:bodyPr wrap="none" rtlCol="0">
            <a:spAutoFit/>
          </a:bodyPr>
          <a:lstStyle/>
          <a:p>
            <a:r>
              <a:rPr lang="en-US" b="1" dirty="0"/>
              <a:t>Progression Model</a:t>
            </a:r>
          </a:p>
        </p:txBody>
      </p:sp>
      <p:sp>
        <p:nvSpPr>
          <p:cNvPr id="7" name="TextBox 6"/>
          <p:cNvSpPr txBox="1"/>
          <p:nvPr/>
        </p:nvSpPr>
        <p:spPr>
          <a:xfrm>
            <a:off x="5715000" y="1219200"/>
            <a:ext cx="2094548" cy="369332"/>
          </a:xfrm>
          <a:prstGeom prst="rect">
            <a:avLst/>
          </a:prstGeom>
          <a:noFill/>
        </p:spPr>
        <p:txBody>
          <a:bodyPr wrap="none" rtlCol="0">
            <a:spAutoFit/>
          </a:bodyPr>
          <a:lstStyle/>
          <a:p>
            <a:r>
              <a:rPr lang="en-US" b="1" dirty="0"/>
              <a:t>Transmission Model</a:t>
            </a:r>
          </a:p>
        </p:txBody>
      </p:sp>
      <p:sp>
        <p:nvSpPr>
          <p:cNvPr id="8" name="Oval 7"/>
          <p:cNvSpPr/>
          <p:nvPr/>
        </p:nvSpPr>
        <p:spPr>
          <a:xfrm>
            <a:off x="590550" y="2672601"/>
            <a:ext cx="381000" cy="3810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a:t>
            </a:r>
          </a:p>
        </p:txBody>
      </p:sp>
      <p:cxnSp>
        <p:nvCxnSpPr>
          <p:cNvPr id="9" name="Straight Connector 8"/>
          <p:cNvCxnSpPr/>
          <p:nvPr/>
        </p:nvCxnSpPr>
        <p:spPr>
          <a:xfrm>
            <a:off x="790204" y="3053601"/>
            <a:ext cx="9896" cy="7922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09600" y="3805517"/>
            <a:ext cx="180604" cy="401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93051" y="3787588"/>
            <a:ext cx="178499"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9600" y="3229533"/>
            <a:ext cx="171450" cy="17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00100" y="3223931"/>
            <a:ext cx="171450" cy="1815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52400" y="2187388"/>
            <a:ext cx="3810000" cy="297180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1143000" y="3405466"/>
            <a:ext cx="1905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24200" y="3229533"/>
            <a:ext cx="750014" cy="369332"/>
          </a:xfrm>
          <a:prstGeom prst="rect">
            <a:avLst/>
          </a:prstGeom>
          <a:noFill/>
        </p:spPr>
        <p:txBody>
          <a:bodyPr wrap="none" rtlCol="0">
            <a:spAutoFit/>
          </a:bodyPr>
          <a:lstStyle/>
          <a:p>
            <a:r>
              <a:rPr lang="en-US" dirty="0"/>
              <a:t>Death</a:t>
            </a:r>
          </a:p>
        </p:txBody>
      </p:sp>
      <p:sp>
        <p:nvSpPr>
          <p:cNvPr id="17" name="TextBox 16"/>
          <p:cNvSpPr txBox="1"/>
          <p:nvPr/>
        </p:nvSpPr>
        <p:spPr>
          <a:xfrm>
            <a:off x="425824" y="2221004"/>
            <a:ext cx="3269613" cy="369332"/>
          </a:xfrm>
          <a:prstGeom prst="rect">
            <a:avLst/>
          </a:prstGeom>
          <a:noFill/>
        </p:spPr>
        <p:txBody>
          <a:bodyPr wrap="none" rtlCol="0">
            <a:spAutoFit/>
          </a:bodyPr>
          <a:lstStyle/>
          <a:p>
            <a:r>
              <a:rPr lang="en-US" dirty="0"/>
              <a:t>Simulate HIV+ patients with time</a:t>
            </a:r>
          </a:p>
        </p:txBody>
      </p:sp>
      <p:sp>
        <p:nvSpPr>
          <p:cNvPr id="18" name="Arc 17"/>
          <p:cNvSpPr/>
          <p:nvPr/>
        </p:nvSpPr>
        <p:spPr>
          <a:xfrm>
            <a:off x="1143000" y="3414199"/>
            <a:ext cx="457200" cy="982989"/>
          </a:xfrm>
          <a:prstGeom prst="arc">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a:off x="1524000" y="3414199"/>
            <a:ext cx="457200" cy="982989"/>
          </a:xfrm>
          <a:prstGeom prst="arc">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a:off x="1905000" y="3406588"/>
            <a:ext cx="457200" cy="982989"/>
          </a:xfrm>
          <a:prstGeom prst="arc">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a:off x="2362200" y="3406588"/>
            <a:ext cx="457200" cy="982989"/>
          </a:xfrm>
          <a:prstGeom prst="arc">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990600" y="3939988"/>
            <a:ext cx="2671960" cy="923330"/>
          </a:xfrm>
          <a:prstGeom prst="rect">
            <a:avLst/>
          </a:prstGeom>
          <a:noFill/>
        </p:spPr>
        <p:txBody>
          <a:bodyPr wrap="square" rtlCol="0">
            <a:spAutoFit/>
          </a:bodyPr>
          <a:lstStyle/>
          <a:p>
            <a:pPr algn="ctr"/>
            <a:r>
              <a:rPr lang="en-US" dirty="0"/>
              <a:t>Record daily information</a:t>
            </a:r>
          </a:p>
          <a:p>
            <a:pPr algn="ctr"/>
            <a:r>
              <a:rPr lang="en-US" dirty="0"/>
              <a:t>on VL, CD4, resistance, treatment status, death</a:t>
            </a:r>
          </a:p>
        </p:txBody>
      </p:sp>
      <p:sp>
        <p:nvSpPr>
          <p:cNvPr id="23" name="Rectangle 22"/>
          <p:cNvSpPr/>
          <p:nvPr/>
        </p:nvSpPr>
        <p:spPr>
          <a:xfrm>
            <a:off x="4876800" y="1600200"/>
            <a:ext cx="4114800" cy="411480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19991" y="5269468"/>
            <a:ext cx="2061013" cy="369332"/>
          </a:xfrm>
          <a:prstGeom prst="rect">
            <a:avLst/>
          </a:prstGeom>
          <a:noFill/>
        </p:spPr>
        <p:txBody>
          <a:bodyPr wrap="none" rtlCol="0">
            <a:spAutoFit/>
          </a:bodyPr>
          <a:lstStyle/>
          <a:p>
            <a:r>
              <a:rPr lang="en-US" dirty="0"/>
              <a:t>Resource Rich/Poor</a:t>
            </a:r>
          </a:p>
        </p:txBody>
      </p:sp>
      <p:cxnSp>
        <p:nvCxnSpPr>
          <p:cNvPr id="25" name="Straight Arrow Connector 24"/>
          <p:cNvCxnSpPr/>
          <p:nvPr/>
        </p:nvCxnSpPr>
        <p:spPr>
          <a:xfrm>
            <a:off x="4067091" y="3534332"/>
            <a:ext cx="73350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99393" y="1617665"/>
            <a:ext cx="3201389" cy="369332"/>
          </a:xfrm>
          <a:prstGeom prst="rect">
            <a:avLst/>
          </a:prstGeom>
          <a:noFill/>
        </p:spPr>
        <p:txBody>
          <a:bodyPr wrap="none" rtlCol="0">
            <a:spAutoFit/>
          </a:bodyPr>
          <a:lstStyle/>
          <a:p>
            <a:r>
              <a:rPr lang="en-US" dirty="0"/>
              <a:t>Compartmental, not individuals</a:t>
            </a:r>
          </a:p>
        </p:txBody>
      </p:sp>
      <p:sp>
        <p:nvSpPr>
          <p:cNvPr id="31" name="TextBox 30"/>
          <p:cNvSpPr txBox="1"/>
          <p:nvPr/>
        </p:nvSpPr>
        <p:spPr>
          <a:xfrm>
            <a:off x="5171583" y="2057400"/>
            <a:ext cx="712054" cy="400110"/>
          </a:xfrm>
          <a:prstGeom prst="rect">
            <a:avLst/>
          </a:prstGeom>
          <a:noFill/>
        </p:spPr>
        <p:txBody>
          <a:bodyPr wrap="none" rtlCol="0">
            <a:spAutoFit/>
          </a:bodyPr>
          <a:lstStyle/>
          <a:p>
            <a:r>
              <a:rPr lang="en-US" sz="2000" dirty="0"/>
              <a:t>Birth</a:t>
            </a:r>
          </a:p>
        </p:txBody>
      </p:sp>
      <p:sp>
        <p:nvSpPr>
          <p:cNvPr id="32" name="TextBox 31"/>
          <p:cNvSpPr txBox="1"/>
          <p:nvPr/>
        </p:nvSpPr>
        <p:spPr>
          <a:xfrm>
            <a:off x="5108712" y="3812822"/>
            <a:ext cx="869149" cy="400110"/>
          </a:xfrm>
          <a:prstGeom prst="rect">
            <a:avLst/>
          </a:prstGeom>
          <a:noFill/>
        </p:spPr>
        <p:txBody>
          <a:bodyPr wrap="none" rtlCol="0">
            <a:spAutoFit/>
          </a:bodyPr>
          <a:lstStyle/>
          <a:p>
            <a:r>
              <a:rPr lang="en-US" sz="2000" dirty="0"/>
              <a:t>Death</a:t>
            </a:r>
          </a:p>
        </p:txBody>
      </p:sp>
      <p:sp>
        <p:nvSpPr>
          <p:cNvPr id="36" name="TextBox 35"/>
          <p:cNvSpPr txBox="1"/>
          <p:nvPr/>
        </p:nvSpPr>
        <p:spPr>
          <a:xfrm>
            <a:off x="6628966" y="3812822"/>
            <a:ext cx="869149" cy="400110"/>
          </a:xfrm>
          <a:prstGeom prst="rect">
            <a:avLst/>
          </a:prstGeom>
          <a:noFill/>
        </p:spPr>
        <p:txBody>
          <a:bodyPr wrap="none" rtlCol="0">
            <a:spAutoFit/>
          </a:bodyPr>
          <a:lstStyle/>
          <a:p>
            <a:r>
              <a:rPr lang="en-US" sz="2000" dirty="0"/>
              <a:t>Death</a:t>
            </a:r>
          </a:p>
        </p:txBody>
      </p:sp>
      <p:cxnSp>
        <p:nvCxnSpPr>
          <p:cNvPr id="39" name="Straight Arrow Connector 38"/>
          <p:cNvCxnSpPr/>
          <p:nvPr/>
        </p:nvCxnSpPr>
        <p:spPr>
          <a:xfrm>
            <a:off x="5521899" y="2452914"/>
            <a:ext cx="0" cy="41018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5113375" y="4206688"/>
            <a:ext cx="3725825" cy="1477328"/>
          </a:xfrm>
          <a:prstGeom prst="rect">
            <a:avLst/>
          </a:prstGeom>
          <a:noFill/>
        </p:spPr>
        <p:txBody>
          <a:bodyPr wrap="square" rtlCol="0">
            <a:spAutoFit/>
          </a:bodyPr>
          <a:lstStyle/>
          <a:p>
            <a:r>
              <a:rPr lang="en-US" dirty="0"/>
              <a:t>Follow a cohort for 20 years </a:t>
            </a:r>
          </a:p>
          <a:p>
            <a:r>
              <a:rPr lang="en-US" dirty="0"/>
              <a:t>Determine number of HIV infections, AIDS deaths, Infectivity, Quality Adjusted Life Years (QALYs), health costs, etc.  </a:t>
            </a:r>
          </a:p>
        </p:txBody>
      </p:sp>
      <p:cxnSp>
        <p:nvCxnSpPr>
          <p:cNvPr id="42" name="Straight Arrow Connector 41"/>
          <p:cNvCxnSpPr/>
          <p:nvPr/>
        </p:nvCxnSpPr>
        <p:spPr>
          <a:xfrm>
            <a:off x="6116950" y="3189777"/>
            <a:ext cx="537161"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p:nvCxnSpPr>
        <p:spPr>
          <a:xfrm>
            <a:off x="5535378" y="3494617"/>
            <a:ext cx="0" cy="41018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a:off x="7062360" y="3506576"/>
            <a:ext cx="0" cy="41018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46" name="Rectangle 45"/>
          <p:cNvSpPr/>
          <p:nvPr/>
        </p:nvSpPr>
        <p:spPr>
          <a:xfrm>
            <a:off x="4953000" y="2895600"/>
            <a:ext cx="1156502" cy="61097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Susceptible</a:t>
            </a:r>
          </a:p>
        </p:txBody>
      </p:sp>
      <p:sp>
        <p:nvSpPr>
          <p:cNvPr id="47" name="Rectangle 46"/>
          <p:cNvSpPr/>
          <p:nvPr/>
        </p:nvSpPr>
        <p:spPr>
          <a:xfrm>
            <a:off x="6654111" y="2895600"/>
            <a:ext cx="829950" cy="59151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Infected</a:t>
            </a:r>
          </a:p>
        </p:txBody>
      </p:sp>
      <p:cxnSp>
        <p:nvCxnSpPr>
          <p:cNvPr id="49" name="Straight Arrow Connector 48"/>
          <p:cNvCxnSpPr/>
          <p:nvPr/>
        </p:nvCxnSpPr>
        <p:spPr>
          <a:xfrm>
            <a:off x="7489162" y="3179758"/>
            <a:ext cx="537161"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50" name="TextBox 49"/>
          <p:cNvSpPr txBox="1"/>
          <p:nvPr/>
        </p:nvSpPr>
        <p:spPr>
          <a:xfrm>
            <a:off x="7785549" y="3440385"/>
            <a:ext cx="665567" cy="400110"/>
          </a:xfrm>
          <a:prstGeom prst="rect">
            <a:avLst/>
          </a:prstGeom>
          <a:noFill/>
        </p:spPr>
        <p:txBody>
          <a:bodyPr wrap="none" rtlCol="0">
            <a:spAutoFit/>
          </a:bodyPr>
          <a:lstStyle/>
          <a:p>
            <a:r>
              <a:rPr lang="en-US" sz="2000" dirty="0" err="1"/>
              <a:t>k</a:t>
            </a:r>
            <a:r>
              <a:rPr lang="en-US" sz="2000" baseline="-25000" dirty="0" err="1"/>
              <a:t>D,im</a:t>
            </a:r>
            <a:endParaRPr lang="en-US" sz="2000" baseline="-25000" dirty="0"/>
          </a:p>
        </p:txBody>
      </p:sp>
      <p:cxnSp>
        <p:nvCxnSpPr>
          <p:cNvPr id="51" name="Straight Arrow Connector 50"/>
          <p:cNvCxnSpPr/>
          <p:nvPr/>
        </p:nvCxnSpPr>
        <p:spPr>
          <a:xfrm>
            <a:off x="8481289" y="3496557"/>
            <a:ext cx="0" cy="41018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52" name="Rectangle 51"/>
          <p:cNvSpPr/>
          <p:nvPr/>
        </p:nvSpPr>
        <p:spPr>
          <a:xfrm>
            <a:off x="8026323" y="2885581"/>
            <a:ext cx="875722" cy="59151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Immune</a:t>
            </a:r>
          </a:p>
        </p:txBody>
      </p:sp>
      <p:sp>
        <p:nvSpPr>
          <p:cNvPr id="53" name="TextBox 52"/>
          <p:cNvSpPr txBox="1"/>
          <p:nvPr/>
        </p:nvSpPr>
        <p:spPr>
          <a:xfrm>
            <a:off x="6407678" y="3451022"/>
            <a:ext cx="665567" cy="400110"/>
          </a:xfrm>
          <a:prstGeom prst="rect">
            <a:avLst/>
          </a:prstGeom>
          <a:noFill/>
        </p:spPr>
        <p:txBody>
          <a:bodyPr wrap="none" rtlCol="0">
            <a:spAutoFit/>
          </a:bodyPr>
          <a:lstStyle/>
          <a:p>
            <a:r>
              <a:rPr lang="en-US" sz="2000" dirty="0" err="1"/>
              <a:t>k</a:t>
            </a:r>
            <a:r>
              <a:rPr lang="en-US" sz="2000" baseline="-25000" dirty="0" err="1"/>
              <a:t>D,inf</a:t>
            </a:r>
            <a:endParaRPr lang="en-US" sz="2000" baseline="-25000" dirty="0"/>
          </a:p>
        </p:txBody>
      </p:sp>
      <p:sp>
        <p:nvSpPr>
          <p:cNvPr id="54" name="TextBox 53"/>
          <p:cNvSpPr txBox="1"/>
          <p:nvPr/>
        </p:nvSpPr>
        <p:spPr>
          <a:xfrm>
            <a:off x="4966502" y="3434458"/>
            <a:ext cx="569387" cy="400110"/>
          </a:xfrm>
          <a:prstGeom prst="rect">
            <a:avLst/>
          </a:prstGeom>
          <a:noFill/>
        </p:spPr>
        <p:txBody>
          <a:bodyPr wrap="none" rtlCol="0">
            <a:spAutoFit/>
          </a:bodyPr>
          <a:lstStyle/>
          <a:p>
            <a:r>
              <a:rPr lang="en-US" sz="2000" dirty="0" err="1"/>
              <a:t>k</a:t>
            </a:r>
            <a:r>
              <a:rPr lang="en-US" sz="2000" baseline="-25000" dirty="0" err="1"/>
              <a:t>D,s</a:t>
            </a:r>
            <a:endParaRPr lang="en-US" sz="2000" baseline="-25000" dirty="0"/>
          </a:p>
        </p:txBody>
      </p:sp>
      <p:sp>
        <p:nvSpPr>
          <p:cNvPr id="55" name="TextBox 54"/>
          <p:cNvSpPr txBox="1"/>
          <p:nvPr/>
        </p:nvSpPr>
        <p:spPr>
          <a:xfrm>
            <a:off x="5135880" y="2348948"/>
            <a:ext cx="426720" cy="400110"/>
          </a:xfrm>
          <a:prstGeom prst="rect">
            <a:avLst/>
          </a:prstGeom>
          <a:noFill/>
        </p:spPr>
        <p:txBody>
          <a:bodyPr wrap="none" rtlCol="0">
            <a:spAutoFit/>
          </a:bodyPr>
          <a:lstStyle/>
          <a:p>
            <a:r>
              <a:rPr lang="en-US" sz="2000" dirty="0" err="1"/>
              <a:t>k</a:t>
            </a:r>
            <a:r>
              <a:rPr lang="en-US" sz="2000" baseline="-25000" dirty="0" err="1"/>
              <a:t>B</a:t>
            </a:r>
            <a:endParaRPr lang="en-US" sz="2000" baseline="-25000" dirty="0"/>
          </a:p>
        </p:txBody>
      </p:sp>
      <p:sp>
        <p:nvSpPr>
          <p:cNvPr id="56" name="TextBox 55"/>
          <p:cNvSpPr txBox="1"/>
          <p:nvPr/>
        </p:nvSpPr>
        <p:spPr>
          <a:xfrm>
            <a:off x="7480749" y="2788414"/>
            <a:ext cx="494046" cy="400110"/>
          </a:xfrm>
          <a:prstGeom prst="rect">
            <a:avLst/>
          </a:prstGeom>
          <a:noFill/>
        </p:spPr>
        <p:txBody>
          <a:bodyPr wrap="none" rtlCol="0">
            <a:spAutoFit/>
          </a:bodyPr>
          <a:lstStyle/>
          <a:p>
            <a:r>
              <a:rPr lang="en-US" sz="2000" dirty="0" err="1"/>
              <a:t>k</a:t>
            </a:r>
            <a:r>
              <a:rPr lang="en-US" sz="2000" baseline="-25000" dirty="0" err="1"/>
              <a:t>im</a:t>
            </a:r>
            <a:endParaRPr lang="en-US" sz="2000" baseline="-25000" dirty="0"/>
          </a:p>
        </p:txBody>
      </p:sp>
      <p:sp>
        <p:nvSpPr>
          <p:cNvPr id="57" name="TextBox 56"/>
          <p:cNvSpPr txBox="1"/>
          <p:nvPr/>
        </p:nvSpPr>
        <p:spPr>
          <a:xfrm>
            <a:off x="6109502" y="2788414"/>
            <a:ext cx="494046" cy="400110"/>
          </a:xfrm>
          <a:prstGeom prst="rect">
            <a:avLst/>
          </a:prstGeom>
          <a:noFill/>
        </p:spPr>
        <p:txBody>
          <a:bodyPr wrap="none" rtlCol="0">
            <a:spAutoFit/>
          </a:bodyPr>
          <a:lstStyle/>
          <a:p>
            <a:r>
              <a:rPr lang="en-US" sz="2000" dirty="0" err="1"/>
              <a:t>k</a:t>
            </a:r>
            <a:r>
              <a:rPr lang="en-US" sz="2000" baseline="-25000" dirty="0" err="1"/>
              <a:t>inf</a:t>
            </a:r>
            <a:endParaRPr lang="en-US" sz="2000" baseline="-25000" dirty="0"/>
          </a:p>
        </p:txBody>
      </p:sp>
      <p:sp>
        <p:nvSpPr>
          <p:cNvPr id="58" name="TextBox 57"/>
          <p:cNvSpPr txBox="1"/>
          <p:nvPr/>
        </p:nvSpPr>
        <p:spPr>
          <a:xfrm>
            <a:off x="8046251" y="3812822"/>
            <a:ext cx="869149" cy="400110"/>
          </a:xfrm>
          <a:prstGeom prst="rect">
            <a:avLst/>
          </a:prstGeom>
          <a:noFill/>
        </p:spPr>
        <p:txBody>
          <a:bodyPr wrap="none" rtlCol="0">
            <a:spAutoFit/>
          </a:bodyPr>
          <a:lstStyle/>
          <a:p>
            <a:r>
              <a:rPr lang="en-US" sz="2000" dirty="0"/>
              <a:t>Death</a:t>
            </a:r>
          </a:p>
        </p:txBody>
      </p:sp>
      <p:sp>
        <p:nvSpPr>
          <p:cNvPr id="2" name="Rectangle 1"/>
          <p:cNvSpPr/>
          <p:nvPr/>
        </p:nvSpPr>
        <p:spPr>
          <a:xfrm>
            <a:off x="0" y="6211669"/>
            <a:ext cx="9144000" cy="646331"/>
          </a:xfrm>
          <a:prstGeom prst="rect">
            <a:avLst/>
          </a:prstGeom>
        </p:spPr>
        <p:txBody>
          <a:bodyPr wrap="square">
            <a:spAutoFit/>
          </a:bodyPr>
          <a:lstStyle/>
          <a:p>
            <a:r>
              <a:rPr lang="en-US" sz="1200" dirty="0">
                <a:latin typeface="Comic Sans MS" panose="030F0702030302020204" pitchFamily="66" charset="0"/>
              </a:rPr>
              <a:t>Kessler J1, Myers JE, </a:t>
            </a:r>
            <a:r>
              <a:rPr lang="en-US" sz="1200" dirty="0" err="1">
                <a:latin typeface="Comic Sans MS" panose="030F0702030302020204" pitchFamily="66" charset="0"/>
              </a:rPr>
              <a:t>Nucifora</a:t>
            </a:r>
            <a:r>
              <a:rPr lang="en-US" sz="1200" dirty="0">
                <a:latin typeface="Comic Sans MS" panose="030F0702030302020204" pitchFamily="66" charset="0"/>
              </a:rPr>
              <a:t> KA, Mensah N, Kowalski A, Sweeney M, </a:t>
            </a:r>
            <a:r>
              <a:rPr lang="en-US" sz="1200" dirty="0" err="1">
                <a:latin typeface="Comic Sans MS" panose="030F0702030302020204" pitchFamily="66" charset="0"/>
              </a:rPr>
              <a:t>Toohey</a:t>
            </a:r>
            <a:r>
              <a:rPr lang="en-US" sz="1200" dirty="0">
                <a:latin typeface="Comic Sans MS" panose="030F0702030302020204" pitchFamily="66" charset="0"/>
              </a:rPr>
              <a:t> C, </a:t>
            </a:r>
            <a:r>
              <a:rPr lang="en-US" sz="1200" dirty="0" err="1">
                <a:latin typeface="Comic Sans MS" panose="030F0702030302020204" pitchFamily="66" charset="0"/>
              </a:rPr>
              <a:t>Khademi</a:t>
            </a:r>
            <a:r>
              <a:rPr lang="en-US" sz="1200" dirty="0">
                <a:latin typeface="Comic Sans MS" panose="030F0702030302020204" pitchFamily="66" charset="0"/>
              </a:rPr>
              <a:t> A, Shepard C, Cutler B, Braithwaite RS, </a:t>
            </a:r>
            <a:r>
              <a:rPr lang="en-US" sz="1200" b="1" dirty="0">
                <a:latin typeface="Comic Sans MS" panose="030F0702030302020204" pitchFamily="66" charset="0"/>
              </a:rPr>
              <a:t>"Averting HIV infections in New York City: a modeling approach estimating the future impact of additional behavioral and biomedical HIV prevention strategies"</a:t>
            </a:r>
            <a:r>
              <a:rPr lang="en-US" sz="1200" dirty="0">
                <a:latin typeface="Comic Sans MS" panose="030F0702030302020204" pitchFamily="66" charset="0"/>
              </a:rPr>
              <a:t>, </a:t>
            </a:r>
            <a:r>
              <a:rPr lang="en-US" sz="1200" dirty="0" err="1">
                <a:latin typeface="Comic Sans MS" panose="030F0702030302020204" pitchFamily="66" charset="0"/>
              </a:rPr>
              <a:t>PLoS</a:t>
            </a:r>
            <a:r>
              <a:rPr lang="en-US" sz="1200" dirty="0">
                <a:latin typeface="Comic Sans MS" panose="030F0702030302020204" pitchFamily="66" charset="0"/>
              </a:rPr>
              <a:t> One. 8 (2013) e73269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lstStyle/>
          <a:p>
            <a:r>
              <a:rPr lang="en-US" sz="2800" b="1" kern="1200" dirty="0">
                <a:solidFill>
                  <a:schemeClr val="tx1"/>
                </a:solidFill>
                <a:latin typeface="Comic Sans MS" pitchFamily="66" charset="0"/>
                <a:ea typeface="+mn-ea"/>
                <a:cs typeface="+mn-cs"/>
              </a:rPr>
              <a:t>Braithwaite: HIV Progression Model</a:t>
            </a:r>
          </a:p>
        </p:txBody>
      </p:sp>
      <p:sp>
        <p:nvSpPr>
          <p:cNvPr id="5"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26" name="Content Placeholder 2"/>
          <p:cNvSpPr>
            <a:spLocks noGrp="1"/>
          </p:cNvSpPr>
          <p:nvPr>
            <p:ph idx="1"/>
          </p:nvPr>
        </p:nvSpPr>
        <p:spPr>
          <a:xfrm>
            <a:off x="304800" y="990600"/>
            <a:ext cx="8839200" cy="5410200"/>
          </a:xfrm>
        </p:spPr>
        <p:txBody>
          <a:bodyPr>
            <a:noAutofit/>
          </a:bodyPr>
          <a:lstStyle/>
          <a:p>
            <a:pPr>
              <a:spcBef>
                <a:spcPts val="0"/>
              </a:spcBef>
            </a:pPr>
            <a:r>
              <a:rPr lang="en-US" sz="2000" dirty="0">
                <a:latin typeface="Comic Sans MS" pitchFamily="66" charset="0"/>
              </a:rPr>
              <a:t>Simulates CD4 counts, HIV viral load (VL) and drug resistance. </a:t>
            </a:r>
          </a:p>
          <a:p>
            <a:pPr>
              <a:spcBef>
                <a:spcPts val="0"/>
              </a:spcBef>
            </a:pPr>
            <a:endParaRPr lang="en-US" sz="2000" dirty="0">
              <a:latin typeface="Comic Sans MS" pitchFamily="66" charset="0"/>
            </a:endParaRPr>
          </a:p>
          <a:p>
            <a:pPr>
              <a:spcBef>
                <a:spcPts val="0"/>
              </a:spcBef>
            </a:pPr>
            <a:r>
              <a:rPr lang="en-US" sz="2000" dirty="0">
                <a:latin typeface="Comic Sans MS" pitchFamily="66" charset="0"/>
              </a:rPr>
              <a:t>Initial population parameters </a:t>
            </a:r>
          </a:p>
          <a:p>
            <a:pPr lvl="1">
              <a:spcBef>
                <a:spcPts val="0"/>
              </a:spcBef>
            </a:pPr>
            <a:r>
              <a:rPr lang="en-US" sz="2000" dirty="0">
                <a:latin typeface="Comic Sans MS" pitchFamily="66" charset="0"/>
              </a:rPr>
              <a:t>Mean/SD CD4, VL, age</a:t>
            </a:r>
          </a:p>
          <a:p>
            <a:pPr lvl="1">
              <a:spcBef>
                <a:spcPts val="0"/>
              </a:spcBef>
            </a:pPr>
            <a:r>
              <a:rPr lang="en-US" sz="2000" dirty="0">
                <a:latin typeface="Comic Sans MS" pitchFamily="66" charset="0"/>
              </a:rPr>
              <a:t>CD4 or VL at which they are put on HAART</a:t>
            </a:r>
          </a:p>
          <a:p>
            <a:pPr lvl="1">
              <a:spcBef>
                <a:spcPts val="0"/>
              </a:spcBef>
            </a:pPr>
            <a:r>
              <a:rPr lang="en-US" sz="2000" dirty="0">
                <a:latin typeface="Comic Sans MS" pitchFamily="66" charset="0"/>
              </a:rPr>
              <a:t>Treatment strategies</a:t>
            </a:r>
          </a:p>
          <a:p>
            <a:pPr lvl="1">
              <a:spcBef>
                <a:spcPts val="0"/>
              </a:spcBef>
            </a:pPr>
            <a:endParaRPr lang="en-US" sz="2000" dirty="0">
              <a:latin typeface="Comic Sans MS" pitchFamily="66" charset="0"/>
            </a:endParaRPr>
          </a:p>
          <a:p>
            <a:pPr>
              <a:spcBef>
                <a:spcPts val="0"/>
              </a:spcBef>
            </a:pPr>
            <a:r>
              <a:rPr lang="en-US" sz="2000" dirty="0">
                <a:latin typeface="Comic Sans MS" pitchFamily="66" charset="0"/>
              </a:rPr>
              <a:t>Follows each person until death using Monte Carlo simulation where the set of possible next events are defined with a probability attached to each, and records information on their clinical characteristics.</a:t>
            </a:r>
          </a:p>
          <a:p>
            <a:pPr>
              <a:spcBef>
                <a:spcPts val="0"/>
              </a:spcBef>
            </a:pPr>
            <a:endParaRPr lang="en-US" sz="2000" dirty="0">
              <a:latin typeface="Comic Sans MS" pitchFamily="66" charset="0"/>
            </a:endParaRPr>
          </a:p>
          <a:p>
            <a:pPr>
              <a:spcBef>
                <a:spcPts val="0"/>
              </a:spcBef>
            </a:pPr>
            <a:r>
              <a:rPr lang="en-US" sz="2000" dirty="0">
                <a:latin typeface="Comic Sans MS" pitchFamily="66" charset="0"/>
              </a:rPr>
              <a:t>Resource rich (US) and resource poor (East Africa) progression model.</a:t>
            </a:r>
          </a:p>
        </p:txBody>
      </p:sp>
    </p:spTree>
    <p:extLst>
      <p:ext uri="{BB962C8B-B14F-4D97-AF65-F5344CB8AC3E}">
        <p14:creationId xmlns:p14="http://schemas.microsoft.com/office/powerpoint/2010/main" val="2869610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lstStyle/>
          <a:p>
            <a:r>
              <a:rPr lang="en-US" sz="2800" b="1" kern="1200" dirty="0">
                <a:solidFill>
                  <a:schemeClr val="tx1"/>
                </a:solidFill>
                <a:latin typeface="Comic Sans MS" pitchFamily="66" charset="0"/>
                <a:ea typeface="+mn-ea"/>
                <a:cs typeface="+mn-cs"/>
              </a:rPr>
              <a:t>Braithwaite HIV Transmission Model</a:t>
            </a:r>
          </a:p>
        </p:txBody>
      </p:sp>
      <p:sp>
        <p:nvSpPr>
          <p:cNvPr id="3" name="Content Placeholder 2"/>
          <p:cNvSpPr>
            <a:spLocks noGrp="1"/>
          </p:cNvSpPr>
          <p:nvPr>
            <p:ph idx="1"/>
          </p:nvPr>
        </p:nvSpPr>
        <p:spPr>
          <a:xfrm>
            <a:off x="381000" y="530088"/>
            <a:ext cx="8534400" cy="381000"/>
          </a:xfrm>
        </p:spPr>
        <p:txBody>
          <a:bodyPr>
            <a:normAutofit/>
          </a:bodyPr>
          <a:lstStyle/>
          <a:p>
            <a:pPr algn="ctr">
              <a:spcBef>
                <a:spcPts val="0"/>
              </a:spcBef>
              <a:buNone/>
            </a:pPr>
            <a:r>
              <a:rPr lang="en-US" sz="1600" b="1" dirty="0">
                <a:latin typeface="Comic Sans MS" pitchFamily="66" charset="0"/>
              </a:rPr>
              <a:t>Compartmental, SIR-type model to represent transmission of HIV</a:t>
            </a:r>
          </a:p>
        </p:txBody>
      </p:sp>
      <p:graphicFrame>
        <p:nvGraphicFramePr>
          <p:cNvPr id="4" name="Table 3"/>
          <p:cNvGraphicFramePr>
            <a:graphicFrameLocks noGrp="1"/>
          </p:cNvGraphicFramePr>
          <p:nvPr>
            <p:extLst>
              <p:ext uri="{D42A27DB-BD31-4B8C-83A1-F6EECF244321}">
                <p14:modId xmlns:p14="http://schemas.microsoft.com/office/powerpoint/2010/main" val="1057662685"/>
              </p:ext>
            </p:extLst>
          </p:nvPr>
        </p:nvGraphicFramePr>
        <p:xfrm>
          <a:off x="301488" y="2380102"/>
          <a:ext cx="8610600" cy="4426983"/>
        </p:xfrm>
        <a:graphic>
          <a:graphicData uri="http://schemas.openxmlformats.org/drawingml/2006/table">
            <a:tbl>
              <a:tblPr firstRow="1" firstCol="1" bandRow="1" bandCol="1">
                <a:tableStyleId>{5940675A-B579-460E-94D1-54222C63F5DA}</a:tableStyleId>
              </a:tblPr>
              <a:tblGrid>
                <a:gridCol w="2202158">
                  <a:extLst>
                    <a:ext uri="{9D8B030D-6E8A-4147-A177-3AD203B41FA5}">
                      <a16:colId xmlns:a16="http://schemas.microsoft.com/office/drawing/2014/main" val="20000"/>
                    </a:ext>
                  </a:extLst>
                </a:gridCol>
                <a:gridCol w="6408442">
                  <a:extLst>
                    <a:ext uri="{9D8B030D-6E8A-4147-A177-3AD203B41FA5}">
                      <a16:colId xmlns:a16="http://schemas.microsoft.com/office/drawing/2014/main" val="20001"/>
                    </a:ext>
                  </a:extLst>
                </a:gridCol>
              </a:tblGrid>
              <a:tr h="271113">
                <a:tc>
                  <a:txBody>
                    <a:bodyPr/>
                    <a:lstStyle/>
                    <a:p>
                      <a:pPr marL="0" marR="0">
                        <a:spcBef>
                          <a:spcPts val="0"/>
                        </a:spcBef>
                        <a:spcAft>
                          <a:spcPts val="0"/>
                        </a:spcAft>
                      </a:pPr>
                      <a:r>
                        <a:rPr lang="en-US" sz="1700" b="1" dirty="0">
                          <a:effectLst/>
                        </a:rPr>
                        <a:t>Groups</a:t>
                      </a:r>
                      <a:endParaRPr lang="en-US" sz="1700" b="1" dirty="0">
                        <a:effectLst/>
                        <a:latin typeface="Calibri"/>
                        <a:ea typeface="Calibri"/>
                        <a:cs typeface="Calibri"/>
                      </a:endParaRPr>
                    </a:p>
                  </a:txBody>
                  <a:tcPr marL="68580" marR="68580" marT="0" marB="0"/>
                </a:tc>
                <a:tc>
                  <a:txBody>
                    <a:bodyPr/>
                    <a:lstStyle/>
                    <a:p>
                      <a:pPr marL="0" marR="0">
                        <a:spcBef>
                          <a:spcPts val="0"/>
                        </a:spcBef>
                        <a:spcAft>
                          <a:spcPts val="0"/>
                        </a:spcAft>
                      </a:pPr>
                      <a:r>
                        <a:rPr lang="en-US" sz="1700" b="1" dirty="0">
                          <a:effectLst/>
                        </a:rPr>
                        <a:t>Subgroups </a:t>
                      </a:r>
                      <a:endParaRPr lang="en-US" sz="1700" b="1" dirty="0">
                        <a:effectLst/>
                        <a:latin typeface="Calibri"/>
                        <a:ea typeface="Calibri"/>
                        <a:cs typeface="Calibri"/>
                      </a:endParaRPr>
                    </a:p>
                  </a:txBody>
                  <a:tcPr marL="68580" marR="68580" marT="0" marB="0"/>
                </a:tc>
                <a:extLst>
                  <a:ext uri="{0D108BD9-81ED-4DB2-BD59-A6C34878D82A}">
                    <a16:rowId xmlns:a16="http://schemas.microsoft.com/office/drawing/2014/main" val="10000"/>
                  </a:ext>
                </a:extLst>
              </a:tr>
              <a:tr h="244022">
                <a:tc>
                  <a:txBody>
                    <a:bodyPr/>
                    <a:lstStyle/>
                    <a:p>
                      <a:pPr marL="0" marR="0">
                        <a:spcBef>
                          <a:spcPts val="0"/>
                        </a:spcBef>
                        <a:spcAft>
                          <a:spcPts val="0"/>
                        </a:spcAft>
                      </a:pPr>
                      <a:r>
                        <a:rPr lang="en-US" sz="1700">
                          <a:effectLst/>
                        </a:rPr>
                        <a:t>Age</a:t>
                      </a:r>
                      <a:endParaRPr lang="en-US" sz="1700">
                        <a:effectLst/>
                        <a:latin typeface="Calibri"/>
                        <a:ea typeface="Calibri"/>
                        <a:cs typeface="Calibri"/>
                      </a:endParaRPr>
                    </a:p>
                  </a:txBody>
                  <a:tcPr marL="68580" marR="68580" marT="0" marB="0"/>
                </a:tc>
                <a:tc>
                  <a:txBody>
                    <a:bodyPr/>
                    <a:lstStyle/>
                    <a:p>
                      <a:pPr marL="0" marR="0">
                        <a:spcBef>
                          <a:spcPts val="0"/>
                        </a:spcBef>
                        <a:spcAft>
                          <a:spcPts val="0"/>
                        </a:spcAft>
                      </a:pPr>
                      <a:r>
                        <a:rPr lang="en-US" sz="1700" dirty="0">
                          <a:effectLst/>
                        </a:rPr>
                        <a:t>0-4, 5-9, 10-14, 15-19, 20-24, 25-29, 30-34, 35-39, 40-45, 45-49</a:t>
                      </a:r>
                      <a:endParaRPr lang="en-US" sz="1700" dirty="0">
                        <a:effectLst/>
                        <a:latin typeface="Calibri"/>
                        <a:ea typeface="Calibri"/>
                        <a:cs typeface="Calibri"/>
                      </a:endParaRPr>
                    </a:p>
                  </a:txBody>
                  <a:tcPr marL="68580" marR="68580" marT="0" marB="0"/>
                </a:tc>
                <a:extLst>
                  <a:ext uri="{0D108BD9-81ED-4DB2-BD59-A6C34878D82A}">
                    <a16:rowId xmlns:a16="http://schemas.microsoft.com/office/drawing/2014/main" val="10001"/>
                  </a:ext>
                </a:extLst>
              </a:tr>
              <a:tr h="244022">
                <a:tc>
                  <a:txBody>
                    <a:bodyPr/>
                    <a:lstStyle/>
                    <a:p>
                      <a:pPr marL="0" marR="0">
                        <a:spcBef>
                          <a:spcPts val="0"/>
                        </a:spcBef>
                        <a:spcAft>
                          <a:spcPts val="0"/>
                        </a:spcAft>
                      </a:pPr>
                      <a:r>
                        <a:rPr lang="en-US" sz="1700">
                          <a:effectLst/>
                        </a:rPr>
                        <a:t>Gender</a:t>
                      </a:r>
                      <a:endParaRPr lang="en-US" sz="1700">
                        <a:effectLst/>
                        <a:latin typeface="Calibri"/>
                        <a:ea typeface="Calibri"/>
                        <a:cs typeface="Calibri"/>
                      </a:endParaRPr>
                    </a:p>
                  </a:txBody>
                  <a:tcPr marL="68580" marR="68580" marT="0" marB="0"/>
                </a:tc>
                <a:tc>
                  <a:txBody>
                    <a:bodyPr/>
                    <a:lstStyle/>
                    <a:p>
                      <a:pPr marL="0" marR="0">
                        <a:spcBef>
                          <a:spcPts val="0"/>
                        </a:spcBef>
                        <a:spcAft>
                          <a:spcPts val="0"/>
                        </a:spcAft>
                      </a:pPr>
                      <a:r>
                        <a:rPr lang="en-US" sz="1700" dirty="0">
                          <a:effectLst/>
                        </a:rPr>
                        <a:t>Women, Men </a:t>
                      </a:r>
                      <a:endParaRPr lang="en-US" sz="1700" dirty="0">
                        <a:effectLst/>
                        <a:latin typeface="Calibri"/>
                        <a:ea typeface="Calibri"/>
                        <a:cs typeface="Calibri"/>
                      </a:endParaRPr>
                    </a:p>
                  </a:txBody>
                  <a:tcPr marL="68580" marR="68580" marT="0" marB="0"/>
                </a:tc>
                <a:extLst>
                  <a:ext uri="{0D108BD9-81ED-4DB2-BD59-A6C34878D82A}">
                    <a16:rowId xmlns:a16="http://schemas.microsoft.com/office/drawing/2014/main" val="10002"/>
                  </a:ext>
                </a:extLst>
              </a:tr>
              <a:tr h="244022">
                <a:tc>
                  <a:txBody>
                    <a:bodyPr/>
                    <a:lstStyle/>
                    <a:p>
                      <a:pPr marL="0" marR="0">
                        <a:spcBef>
                          <a:spcPts val="0"/>
                        </a:spcBef>
                        <a:spcAft>
                          <a:spcPts val="0"/>
                        </a:spcAft>
                      </a:pPr>
                      <a:r>
                        <a:rPr lang="en-US" sz="1700" dirty="0">
                          <a:effectLst/>
                          <a:latin typeface="Calibri"/>
                          <a:ea typeface="Calibri"/>
                          <a:cs typeface="Calibri"/>
                        </a:rPr>
                        <a:t>Orientation</a:t>
                      </a:r>
                    </a:p>
                  </a:txBody>
                  <a:tcPr marL="68580" marR="68580" marT="0" marB="0"/>
                </a:tc>
                <a:tc>
                  <a:txBody>
                    <a:bodyPr/>
                    <a:lstStyle/>
                    <a:p>
                      <a:pPr marL="0" marR="0">
                        <a:spcBef>
                          <a:spcPts val="0"/>
                        </a:spcBef>
                        <a:spcAft>
                          <a:spcPts val="0"/>
                        </a:spcAft>
                      </a:pPr>
                      <a:r>
                        <a:rPr lang="en-US" sz="1700" dirty="0">
                          <a:effectLst/>
                          <a:latin typeface="Calibri"/>
                          <a:ea typeface="Calibri"/>
                          <a:cs typeface="Calibri"/>
                        </a:rPr>
                        <a:t>Straight, Gay, Bi</a:t>
                      </a:r>
                    </a:p>
                  </a:txBody>
                  <a:tcPr marL="68580" marR="68580" marT="0" marB="0"/>
                </a:tc>
                <a:extLst>
                  <a:ext uri="{0D108BD9-81ED-4DB2-BD59-A6C34878D82A}">
                    <a16:rowId xmlns:a16="http://schemas.microsoft.com/office/drawing/2014/main" val="10003"/>
                  </a:ext>
                </a:extLst>
              </a:tr>
              <a:tr h="466424">
                <a:tc>
                  <a:txBody>
                    <a:bodyPr/>
                    <a:lstStyle/>
                    <a:p>
                      <a:pPr marL="0" marR="0">
                        <a:spcBef>
                          <a:spcPts val="0"/>
                        </a:spcBef>
                        <a:spcAft>
                          <a:spcPts val="0"/>
                        </a:spcAft>
                      </a:pPr>
                      <a:r>
                        <a:rPr lang="en-US" sz="1700" dirty="0">
                          <a:effectLst/>
                        </a:rPr>
                        <a:t>Sexual activity </a:t>
                      </a:r>
                      <a:endParaRPr lang="en-US" sz="1700" dirty="0">
                        <a:effectLst/>
                        <a:latin typeface="Calibri"/>
                        <a:ea typeface="Calibri"/>
                        <a:cs typeface="Calibri"/>
                      </a:endParaRPr>
                    </a:p>
                  </a:txBody>
                  <a:tcPr marL="68580" marR="68580" marT="0" marB="0"/>
                </a:tc>
                <a:tc>
                  <a:txBody>
                    <a:bodyPr/>
                    <a:lstStyle/>
                    <a:p>
                      <a:pPr marL="0" marR="0">
                        <a:spcBef>
                          <a:spcPts val="0"/>
                        </a:spcBef>
                        <a:spcAft>
                          <a:spcPts val="0"/>
                        </a:spcAft>
                      </a:pPr>
                      <a:r>
                        <a:rPr lang="en-US" sz="1700" dirty="0">
                          <a:effectLst/>
                        </a:rPr>
                        <a:t>Abstinent, Monogamous ,</a:t>
                      </a:r>
                      <a:r>
                        <a:rPr lang="en-US" sz="1700" baseline="0" dirty="0">
                          <a:effectLst/>
                        </a:rPr>
                        <a:t> </a:t>
                      </a:r>
                      <a:r>
                        <a:rPr lang="en-US" sz="1700" dirty="0">
                          <a:effectLst/>
                        </a:rPr>
                        <a:t> Multiple  partnerships ,</a:t>
                      </a:r>
                      <a:r>
                        <a:rPr lang="en-US" sz="1700" baseline="0" dirty="0">
                          <a:effectLst/>
                        </a:rPr>
                        <a:t> </a:t>
                      </a:r>
                      <a:r>
                        <a:rPr lang="en-US" sz="1700" dirty="0">
                          <a:effectLst/>
                        </a:rPr>
                        <a:t> CSW or clients of CSW </a:t>
                      </a:r>
                      <a:endParaRPr lang="en-US" sz="1700" dirty="0">
                        <a:effectLst/>
                        <a:latin typeface="Calibri"/>
                        <a:ea typeface="Calibri"/>
                        <a:cs typeface="Calibri"/>
                      </a:endParaRPr>
                    </a:p>
                  </a:txBody>
                  <a:tcPr marL="68580" marR="68580" marT="0" marB="0"/>
                </a:tc>
                <a:extLst>
                  <a:ext uri="{0D108BD9-81ED-4DB2-BD59-A6C34878D82A}">
                    <a16:rowId xmlns:a16="http://schemas.microsoft.com/office/drawing/2014/main" val="10004"/>
                  </a:ext>
                </a:extLst>
              </a:tr>
              <a:tr h="313600">
                <a:tc>
                  <a:txBody>
                    <a:bodyPr/>
                    <a:lstStyle/>
                    <a:p>
                      <a:pPr marL="0" marR="0">
                        <a:spcBef>
                          <a:spcPts val="0"/>
                        </a:spcBef>
                        <a:spcAft>
                          <a:spcPts val="0"/>
                        </a:spcAft>
                      </a:pPr>
                      <a:r>
                        <a:rPr lang="en-US" sz="1700" dirty="0">
                          <a:effectLst/>
                        </a:rPr>
                        <a:t>CD4 count</a:t>
                      </a:r>
                      <a:r>
                        <a:rPr lang="en-US" sz="1700" dirty="0">
                          <a:solidFill>
                            <a:srgbClr val="FF0000"/>
                          </a:solidFill>
                        </a:rPr>
                        <a:t>*</a:t>
                      </a:r>
                      <a:endParaRPr lang="en-US" sz="1700" dirty="0">
                        <a:effectLst/>
                        <a:latin typeface="Calibri"/>
                        <a:ea typeface="Calibri"/>
                        <a:cs typeface="Calibri"/>
                      </a:endParaRPr>
                    </a:p>
                  </a:txBody>
                  <a:tcPr marL="68580" marR="68580" marT="0" marB="0"/>
                </a:tc>
                <a:tc>
                  <a:txBody>
                    <a:bodyPr/>
                    <a:lstStyle/>
                    <a:p>
                      <a:pPr marL="0" marR="0">
                        <a:spcBef>
                          <a:spcPts val="0"/>
                        </a:spcBef>
                        <a:spcAft>
                          <a:spcPts val="0"/>
                        </a:spcAft>
                      </a:pPr>
                      <a:r>
                        <a:rPr lang="en-US" sz="1700">
                          <a:effectLst/>
                        </a:rPr>
                        <a:t>0-50, 51-200, 201-350, 351-500, &gt;500 cells/mm</a:t>
                      </a:r>
                      <a:r>
                        <a:rPr lang="en-US" sz="1700" baseline="30000">
                          <a:effectLst/>
                        </a:rPr>
                        <a:t>3</a:t>
                      </a:r>
                      <a:endParaRPr lang="en-US" sz="1700">
                        <a:effectLst/>
                        <a:latin typeface="Calibri"/>
                        <a:ea typeface="Calibri"/>
                        <a:cs typeface="Calibri"/>
                      </a:endParaRPr>
                    </a:p>
                  </a:txBody>
                  <a:tcPr marL="68580" marR="68580" marT="0" marB="0"/>
                </a:tc>
                <a:extLst>
                  <a:ext uri="{0D108BD9-81ED-4DB2-BD59-A6C34878D82A}">
                    <a16:rowId xmlns:a16="http://schemas.microsoft.com/office/drawing/2014/main" val="10005"/>
                  </a:ext>
                </a:extLst>
              </a:tr>
              <a:tr h="313600">
                <a:tc>
                  <a:txBody>
                    <a:bodyPr/>
                    <a:lstStyle/>
                    <a:p>
                      <a:pPr marL="0" marR="0">
                        <a:spcBef>
                          <a:spcPts val="0"/>
                        </a:spcBef>
                        <a:spcAft>
                          <a:spcPts val="0"/>
                        </a:spcAft>
                      </a:pPr>
                      <a:r>
                        <a:rPr lang="en-US" sz="1700" dirty="0">
                          <a:effectLst/>
                        </a:rPr>
                        <a:t>VL</a:t>
                      </a:r>
                      <a:r>
                        <a:rPr lang="en-US" sz="1700" dirty="0">
                          <a:solidFill>
                            <a:srgbClr val="FF0000"/>
                          </a:solidFill>
                        </a:rPr>
                        <a:t>*</a:t>
                      </a:r>
                      <a:endParaRPr lang="en-US" sz="1700" dirty="0">
                        <a:effectLst/>
                        <a:latin typeface="Calibri"/>
                        <a:ea typeface="Calibri"/>
                        <a:cs typeface="Calibri"/>
                      </a:endParaRPr>
                    </a:p>
                  </a:txBody>
                  <a:tcPr marL="68580" marR="68580" marT="0" marB="0"/>
                </a:tc>
                <a:tc>
                  <a:txBody>
                    <a:bodyPr/>
                    <a:lstStyle/>
                    <a:p>
                      <a:pPr marL="0" marR="0">
                        <a:spcBef>
                          <a:spcPts val="0"/>
                        </a:spcBef>
                        <a:spcAft>
                          <a:spcPts val="0"/>
                        </a:spcAft>
                      </a:pPr>
                      <a:r>
                        <a:rPr lang="en-US" sz="1700" dirty="0">
                          <a:effectLst/>
                        </a:rPr>
                        <a:t>0-2.5, 2.5-3.5, 3.5-4.5, 4.5-5.5, &gt;5.5 log copies/ml </a:t>
                      </a:r>
                      <a:endParaRPr lang="en-US" sz="1700" dirty="0">
                        <a:effectLst/>
                        <a:latin typeface="Calibri"/>
                        <a:ea typeface="Calibri"/>
                        <a:cs typeface="Calibri"/>
                      </a:endParaRPr>
                    </a:p>
                  </a:txBody>
                  <a:tcPr marL="68580" marR="68580" marT="0" marB="0"/>
                </a:tc>
                <a:extLst>
                  <a:ext uri="{0D108BD9-81ED-4DB2-BD59-A6C34878D82A}">
                    <a16:rowId xmlns:a16="http://schemas.microsoft.com/office/drawing/2014/main" val="10006"/>
                  </a:ext>
                </a:extLst>
              </a:tr>
              <a:tr h="731733">
                <a:tc>
                  <a:txBody>
                    <a:bodyPr/>
                    <a:lstStyle/>
                    <a:p>
                      <a:pPr marL="0" marR="0">
                        <a:spcBef>
                          <a:spcPts val="0"/>
                        </a:spcBef>
                        <a:spcAft>
                          <a:spcPts val="0"/>
                        </a:spcAft>
                      </a:pPr>
                      <a:r>
                        <a:rPr lang="en-US" sz="1700" dirty="0">
                          <a:effectLst/>
                        </a:rPr>
                        <a:t>HIV resistance</a:t>
                      </a:r>
                      <a:r>
                        <a:rPr lang="en-US" sz="1700" dirty="0">
                          <a:solidFill>
                            <a:srgbClr val="FF0000"/>
                          </a:solidFill>
                        </a:rPr>
                        <a:t>*</a:t>
                      </a:r>
                      <a:endParaRPr lang="en-US" sz="1700" dirty="0">
                        <a:effectLst/>
                        <a:latin typeface="Calibri"/>
                        <a:ea typeface="Calibri"/>
                        <a:cs typeface="Calibri"/>
                      </a:endParaRPr>
                    </a:p>
                  </a:txBody>
                  <a:tcPr marL="68580" marR="68580" marT="0" marB="0"/>
                </a:tc>
                <a:tc>
                  <a:txBody>
                    <a:bodyPr/>
                    <a:lstStyle/>
                    <a:p>
                      <a:pPr marL="0" marR="0">
                        <a:spcBef>
                          <a:spcPts val="0"/>
                        </a:spcBef>
                        <a:spcAft>
                          <a:spcPts val="0"/>
                        </a:spcAft>
                      </a:pPr>
                      <a:r>
                        <a:rPr lang="en-US" sz="1700" dirty="0">
                          <a:effectLst/>
                        </a:rPr>
                        <a:t>No resistance (m=0), NNRTI only (m=1), PI only (m=2), NRTI only (m=3), NNRTI and NRTI (m=4), PI and NRTI (m=5), NNRTI and PI (m=6), All 3 classes (m=7)</a:t>
                      </a:r>
                      <a:endParaRPr lang="en-US" sz="1700" dirty="0">
                        <a:effectLst/>
                        <a:latin typeface="Calibri"/>
                        <a:ea typeface="Calibri"/>
                        <a:cs typeface="Calibri"/>
                      </a:endParaRPr>
                    </a:p>
                  </a:txBody>
                  <a:tcPr marL="68580" marR="68580" marT="0" marB="0"/>
                </a:tc>
                <a:extLst>
                  <a:ext uri="{0D108BD9-81ED-4DB2-BD59-A6C34878D82A}">
                    <a16:rowId xmlns:a16="http://schemas.microsoft.com/office/drawing/2014/main" val="10007"/>
                  </a:ext>
                </a:extLst>
              </a:tr>
              <a:tr h="732065">
                <a:tc>
                  <a:txBody>
                    <a:bodyPr/>
                    <a:lstStyle/>
                    <a:p>
                      <a:pPr marL="0" marR="0">
                        <a:spcBef>
                          <a:spcPts val="0"/>
                        </a:spcBef>
                        <a:spcAft>
                          <a:spcPts val="0"/>
                        </a:spcAft>
                      </a:pPr>
                      <a:r>
                        <a:rPr lang="en-US" sz="1700" dirty="0">
                          <a:effectLst/>
                        </a:rPr>
                        <a:t>Status</a:t>
                      </a:r>
                      <a:r>
                        <a:rPr lang="en-US" sz="1700" dirty="0">
                          <a:solidFill>
                            <a:srgbClr val="FF0000"/>
                          </a:solidFill>
                        </a:rPr>
                        <a:t>*</a:t>
                      </a:r>
                      <a:endParaRPr lang="en-US" sz="1700" dirty="0">
                        <a:effectLst/>
                        <a:latin typeface="Calibri"/>
                        <a:ea typeface="Calibri"/>
                        <a:cs typeface="Calibri"/>
                      </a:endParaRPr>
                    </a:p>
                  </a:txBody>
                  <a:tcPr marL="68580" marR="68580" marT="0" marB="0"/>
                </a:tc>
                <a:tc>
                  <a:txBody>
                    <a:bodyPr/>
                    <a:lstStyle/>
                    <a:p>
                      <a:pPr marL="0" marR="0">
                        <a:spcBef>
                          <a:spcPts val="0"/>
                        </a:spcBef>
                        <a:spcAft>
                          <a:spcPts val="0"/>
                        </a:spcAft>
                      </a:pPr>
                      <a:r>
                        <a:rPr lang="en-US" sz="1700" dirty="0">
                          <a:effectLst/>
                        </a:rPr>
                        <a:t>Susceptible (y=1), Acute HIV infection (y=2), Chronic HIV infection (not detected) (y=3), Chronic HIV (detected) (y=4),</a:t>
                      </a:r>
                    </a:p>
                    <a:p>
                      <a:pPr marL="0" marR="0">
                        <a:spcBef>
                          <a:spcPts val="0"/>
                        </a:spcBef>
                        <a:spcAft>
                          <a:spcPts val="0"/>
                        </a:spcAft>
                      </a:pPr>
                      <a:r>
                        <a:rPr lang="en-US" sz="1700" dirty="0">
                          <a:effectLst/>
                        </a:rPr>
                        <a:t>Chronic HIV (in care) (y=5), Chronic HIV (on ART) (y=6)</a:t>
                      </a:r>
                      <a:endParaRPr lang="en-US" sz="1700" dirty="0">
                        <a:effectLst/>
                        <a:latin typeface="Calibri"/>
                        <a:ea typeface="Calibri"/>
                        <a:cs typeface="Calibri"/>
                      </a:endParaRPr>
                    </a:p>
                  </a:txBody>
                  <a:tcPr marL="68580" marR="68580" marT="0" marB="0"/>
                </a:tc>
                <a:extLst>
                  <a:ext uri="{0D108BD9-81ED-4DB2-BD59-A6C34878D82A}">
                    <a16:rowId xmlns:a16="http://schemas.microsoft.com/office/drawing/2014/main" val="10008"/>
                  </a:ext>
                </a:extLst>
              </a:tr>
              <a:tr h="339395">
                <a:tc>
                  <a:txBody>
                    <a:bodyPr/>
                    <a:lstStyle/>
                    <a:p>
                      <a:pPr marL="0" marR="0">
                        <a:spcBef>
                          <a:spcPts val="0"/>
                        </a:spcBef>
                        <a:spcAft>
                          <a:spcPts val="0"/>
                        </a:spcAft>
                      </a:pPr>
                      <a:r>
                        <a:rPr lang="en-US" sz="1700" dirty="0">
                          <a:effectLst/>
                          <a:latin typeface="Calibri"/>
                          <a:ea typeface="Calibri"/>
                          <a:cs typeface="Calibri"/>
                        </a:rPr>
                        <a:t>Alcohol status</a:t>
                      </a:r>
                    </a:p>
                  </a:txBody>
                  <a:tcPr marL="68580" marR="68580" marT="0" marB="0"/>
                </a:tc>
                <a:tc>
                  <a:txBody>
                    <a:bodyPr/>
                    <a:lstStyle/>
                    <a:p>
                      <a:pPr marL="0" marR="0">
                        <a:spcBef>
                          <a:spcPts val="0"/>
                        </a:spcBef>
                        <a:spcAft>
                          <a:spcPts val="0"/>
                        </a:spcAft>
                      </a:pPr>
                      <a:r>
                        <a:rPr lang="en-US" sz="1700" dirty="0">
                          <a:effectLst/>
                          <a:latin typeface="Calibri"/>
                          <a:ea typeface="Calibri"/>
                          <a:cs typeface="Calibri"/>
                        </a:rPr>
                        <a:t>Alcoholic,</a:t>
                      </a:r>
                      <a:r>
                        <a:rPr lang="en-US" sz="1700" baseline="0" dirty="0">
                          <a:effectLst/>
                          <a:latin typeface="Calibri"/>
                          <a:ea typeface="Calibri"/>
                          <a:cs typeface="Calibri"/>
                        </a:rPr>
                        <a:t> Non-alcoholic</a:t>
                      </a:r>
                      <a:endParaRPr lang="en-US" sz="1700" dirty="0">
                        <a:effectLst/>
                        <a:latin typeface="Calibri"/>
                        <a:ea typeface="Calibri"/>
                        <a:cs typeface="Calibri"/>
                      </a:endParaRPr>
                    </a:p>
                  </a:txBody>
                  <a:tcPr marL="68580" marR="68580" marT="0" marB="0"/>
                </a:tc>
                <a:extLst>
                  <a:ext uri="{0D108BD9-81ED-4DB2-BD59-A6C34878D82A}">
                    <a16:rowId xmlns:a16="http://schemas.microsoft.com/office/drawing/2014/main" val="10009"/>
                  </a:ext>
                </a:extLst>
              </a:tr>
              <a:tr h="339395">
                <a:tc>
                  <a:txBody>
                    <a:bodyPr/>
                    <a:lstStyle/>
                    <a:p>
                      <a:pPr marL="0" marR="0">
                        <a:spcBef>
                          <a:spcPts val="0"/>
                        </a:spcBef>
                        <a:spcAft>
                          <a:spcPts val="0"/>
                        </a:spcAft>
                      </a:pPr>
                      <a:r>
                        <a:rPr lang="en-US" sz="1700" dirty="0">
                          <a:effectLst/>
                          <a:latin typeface="Calibri"/>
                          <a:ea typeface="Calibri"/>
                          <a:cs typeface="Calibri"/>
                        </a:rPr>
                        <a:t>IDU status</a:t>
                      </a:r>
                    </a:p>
                  </a:txBody>
                  <a:tcPr marL="68580" marR="68580" marT="0" marB="0"/>
                </a:tc>
                <a:tc>
                  <a:txBody>
                    <a:bodyPr/>
                    <a:lstStyle/>
                    <a:p>
                      <a:pPr marL="0" marR="0">
                        <a:spcBef>
                          <a:spcPts val="0"/>
                        </a:spcBef>
                        <a:spcAft>
                          <a:spcPts val="0"/>
                        </a:spcAft>
                      </a:pPr>
                      <a:r>
                        <a:rPr lang="en-US" sz="1700" dirty="0">
                          <a:effectLst/>
                          <a:latin typeface="Calibri"/>
                          <a:ea typeface="Calibri"/>
                          <a:cs typeface="Calibri"/>
                        </a:rPr>
                        <a:t>Injection drug</a:t>
                      </a:r>
                      <a:r>
                        <a:rPr lang="en-US" sz="1700" baseline="0" dirty="0">
                          <a:effectLst/>
                          <a:latin typeface="Calibri"/>
                          <a:ea typeface="Calibri"/>
                          <a:cs typeface="Calibri"/>
                        </a:rPr>
                        <a:t> user, Non-injection drug user</a:t>
                      </a:r>
                      <a:endParaRPr lang="en-US" sz="1700" dirty="0">
                        <a:effectLst/>
                        <a:latin typeface="Calibri"/>
                        <a:ea typeface="Calibri"/>
                        <a:cs typeface="Calibri"/>
                      </a:endParaRPr>
                    </a:p>
                  </a:txBody>
                  <a:tcPr marL="68580" marR="68580" marT="0" marB="0"/>
                </a:tc>
                <a:extLst>
                  <a:ext uri="{0D108BD9-81ED-4DB2-BD59-A6C34878D82A}">
                    <a16:rowId xmlns:a16="http://schemas.microsoft.com/office/drawing/2014/main" val="10010"/>
                  </a:ext>
                </a:extLst>
              </a:tr>
            </a:tbl>
          </a:graphicData>
        </a:graphic>
      </p:graphicFrame>
      <p:sp>
        <p:nvSpPr>
          <p:cNvPr id="5"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cxnSp>
        <p:nvCxnSpPr>
          <p:cNvPr id="27" name="Straight Arrow Connector 26"/>
          <p:cNvCxnSpPr/>
          <p:nvPr/>
        </p:nvCxnSpPr>
        <p:spPr>
          <a:xfrm>
            <a:off x="3890689" y="1236251"/>
            <a:ext cx="537161"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3302593" y="1541091"/>
            <a:ext cx="0" cy="41018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1474304" y="1027044"/>
            <a:ext cx="712054" cy="400110"/>
          </a:xfrm>
          <a:prstGeom prst="rect">
            <a:avLst/>
          </a:prstGeom>
          <a:noFill/>
        </p:spPr>
        <p:txBody>
          <a:bodyPr wrap="none" rtlCol="0">
            <a:spAutoFit/>
          </a:bodyPr>
          <a:lstStyle/>
          <a:p>
            <a:r>
              <a:rPr lang="en-US" sz="2000" dirty="0"/>
              <a:t>Birth</a:t>
            </a:r>
          </a:p>
        </p:txBody>
      </p:sp>
      <p:sp>
        <p:nvSpPr>
          <p:cNvPr id="30" name="TextBox 29"/>
          <p:cNvSpPr txBox="1"/>
          <p:nvPr/>
        </p:nvSpPr>
        <p:spPr>
          <a:xfrm>
            <a:off x="2868846" y="1882578"/>
            <a:ext cx="869149" cy="400110"/>
          </a:xfrm>
          <a:prstGeom prst="rect">
            <a:avLst/>
          </a:prstGeom>
          <a:noFill/>
        </p:spPr>
        <p:txBody>
          <a:bodyPr wrap="none" rtlCol="0">
            <a:spAutoFit/>
          </a:bodyPr>
          <a:lstStyle/>
          <a:p>
            <a:r>
              <a:rPr lang="en-US" sz="2000" dirty="0"/>
              <a:t>Death</a:t>
            </a:r>
          </a:p>
        </p:txBody>
      </p:sp>
      <p:sp>
        <p:nvSpPr>
          <p:cNvPr id="33" name="TextBox 32"/>
          <p:cNvSpPr txBox="1"/>
          <p:nvPr/>
        </p:nvSpPr>
        <p:spPr>
          <a:xfrm>
            <a:off x="4534872" y="1882578"/>
            <a:ext cx="869149" cy="400110"/>
          </a:xfrm>
          <a:prstGeom prst="rect">
            <a:avLst/>
          </a:prstGeom>
          <a:noFill/>
        </p:spPr>
        <p:txBody>
          <a:bodyPr wrap="none" rtlCol="0">
            <a:spAutoFit/>
          </a:bodyPr>
          <a:lstStyle/>
          <a:p>
            <a:r>
              <a:rPr lang="en-US" sz="2000" dirty="0"/>
              <a:t>Death</a:t>
            </a:r>
          </a:p>
        </p:txBody>
      </p:sp>
      <p:cxnSp>
        <p:nvCxnSpPr>
          <p:cNvPr id="35" name="Straight Arrow Connector 34"/>
          <p:cNvCxnSpPr/>
          <p:nvPr/>
        </p:nvCxnSpPr>
        <p:spPr>
          <a:xfrm>
            <a:off x="4968619" y="1553050"/>
            <a:ext cx="0" cy="41018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8" name="Rectangle 37"/>
          <p:cNvSpPr/>
          <p:nvPr/>
        </p:nvSpPr>
        <p:spPr>
          <a:xfrm>
            <a:off x="2653498" y="942074"/>
            <a:ext cx="1237191" cy="61097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Susceptible</a:t>
            </a:r>
          </a:p>
        </p:txBody>
      </p:sp>
      <p:sp>
        <p:nvSpPr>
          <p:cNvPr id="39" name="Rectangle 38"/>
          <p:cNvSpPr/>
          <p:nvPr/>
        </p:nvSpPr>
        <p:spPr>
          <a:xfrm>
            <a:off x="4427850" y="942074"/>
            <a:ext cx="1104322" cy="59151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Infected</a:t>
            </a:r>
          </a:p>
        </p:txBody>
      </p:sp>
      <p:cxnSp>
        <p:nvCxnSpPr>
          <p:cNvPr id="40" name="Straight Arrow Connector 39"/>
          <p:cNvCxnSpPr/>
          <p:nvPr/>
        </p:nvCxnSpPr>
        <p:spPr>
          <a:xfrm>
            <a:off x="2120098" y="1242392"/>
            <a:ext cx="537161"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a:off x="5521317" y="1226232"/>
            <a:ext cx="537161"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43" name="TextBox 42"/>
          <p:cNvSpPr txBox="1"/>
          <p:nvPr/>
        </p:nvSpPr>
        <p:spPr>
          <a:xfrm>
            <a:off x="6165500" y="1872559"/>
            <a:ext cx="869149" cy="400110"/>
          </a:xfrm>
          <a:prstGeom prst="rect">
            <a:avLst/>
          </a:prstGeom>
          <a:noFill/>
        </p:spPr>
        <p:txBody>
          <a:bodyPr wrap="none" rtlCol="0">
            <a:spAutoFit/>
          </a:bodyPr>
          <a:lstStyle/>
          <a:p>
            <a:r>
              <a:rPr lang="en-US" sz="2000" dirty="0"/>
              <a:t>Death</a:t>
            </a:r>
          </a:p>
        </p:txBody>
      </p:sp>
      <p:sp>
        <p:nvSpPr>
          <p:cNvPr id="44" name="TextBox 43"/>
          <p:cNvSpPr txBox="1"/>
          <p:nvPr/>
        </p:nvSpPr>
        <p:spPr>
          <a:xfrm>
            <a:off x="5943600" y="1486859"/>
            <a:ext cx="665567" cy="400110"/>
          </a:xfrm>
          <a:prstGeom prst="rect">
            <a:avLst/>
          </a:prstGeom>
          <a:noFill/>
        </p:spPr>
        <p:txBody>
          <a:bodyPr wrap="none" rtlCol="0">
            <a:spAutoFit/>
          </a:bodyPr>
          <a:lstStyle/>
          <a:p>
            <a:r>
              <a:rPr lang="en-US" sz="2000" dirty="0" err="1"/>
              <a:t>k</a:t>
            </a:r>
            <a:r>
              <a:rPr lang="en-US" sz="2000" baseline="-25000" dirty="0" err="1"/>
              <a:t>D,im</a:t>
            </a:r>
            <a:endParaRPr lang="en-US" sz="2000" baseline="-25000" dirty="0"/>
          </a:p>
        </p:txBody>
      </p:sp>
      <p:cxnSp>
        <p:nvCxnSpPr>
          <p:cNvPr id="45" name="Straight Arrow Connector 44"/>
          <p:cNvCxnSpPr/>
          <p:nvPr/>
        </p:nvCxnSpPr>
        <p:spPr>
          <a:xfrm>
            <a:off x="6599247" y="1543031"/>
            <a:ext cx="0" cy="41018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46" name="Rectangle 45"/>
          <p:cNvSpPr/>
          <p:nvPr/>
        </p:nvSpPr>
        <p:spPr>
          <a:xfrm>
            <a:off x="6058478" y="932055"/>
            <a:ext cx="1104322" cy="59151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Immune</a:t>
            </a:r>
          </a:p>
        </p:txBody>
      </p:sp>
      <p:sp>
        <p:nvSpPr>
          <p:cNvPr id="47" name="TextBox 46"/>
          <p:cNvSpPr txBox="1"/>
          <p:nvPr/>
        </p:nvSpPr>
        <p:spPr>
          <a:xfrm>
            <a:off x="4313937" y="1497496"/>
            <a:ext cx="665567" cy="400110"/>
          </a:xfrm>
          <a:prstGeom prst="rect">
            <a:avLst/>
          </a:prstGeom>
          <a:noFill/>
        </p:spPr>
        <p:txBody>
          <a:bodyPr wrap="none" rtlCol="0">
            <a:spAutoFit/>
          </a:bodyPr>
          <a:lstStyle/>
          <a:p>
            <a:r>
              <a:rPr lang="en-US" sz="2000" dirty="0" err="1"/>
              <a:t>k</a:t>
            </a:r>
            <a:r>
              <a:rPr lang="en-US" sz="2000" baseline="-25000" dirty="0" err="1"/>
              <a:t>D,inf</a:t>
            </a:r>
            <a:endParaRPr lang="en-US" sz="2000" baseline="-25000" dirty="0"/>
          </a:p>
        </p:txBody>
      </p:sp>
      <p:sp>
        <p:nvSpPr>
          <p:cNvPr id="48" name="TextBox 47"/>
          <p:cNvSpPr txBox="1"/>
          <p:nvPr/>
        </p:nvSpPr>
        <p:spPr>
          <a:xfrm>
            <a:off x="2733717" y="1480932"/>
            <a:ext cx="569387" cy="400110"/>
          </a:xfrm>
          <a:prstGeom prst="rect">
            <a:avLst/>
          </a:prstGeom>
          <a:noFill/>
        </p:spPr>
        <p:txBody>
          <a:bodyPr wrap="none" rtlCol="0">
            <a:spAutoFit/>
          </a:bodyPr>
          <a:lstStyle/>
          <a:p>
            <a:r>
              <a:rPr lang="en-US" sz="2000" dirty="0" err="1"/>
              <a:t>k</a:t>
            </a:r>
            <a:r>
              <a:rPr lang="en-US" sz="2000" baseline="-25000" dirty="0" err="1"/>
              <a:t>D,s</a:t>
            </a:r>
            <a:endParaRPr lang="en-US" sz="2000" baseline="-25000" dirty="0"/>
          </a:p>
        </p:txBody>
      </p:sp>
      <p:sp>
        <p:nvSpPr>
          <p:cNvPr id="49" name="TextBox 48"/>
          <p:cNvSpPr txBox="1"/>
          <p:nvPr/>
        </p:nvSpPr>
        <p:spPr>
          <a:xfrm>
            <a:off x="2160104" y="834888"/>
            <a:ext cx="426720" cy="400110"/>
          </a:xfrm>
          <a:prstGeom prst="rect">
            <a:avLst/>
          </a:prstGeom>
          <a:noFill/>
        </p:spPr>
        <p:txBody>
          <a:bodyPr wrap="none" rtlCol="0">
            <a:spAutoFit/>
          </a:bodyPr>
          <a:lstStyle/>
          <a:p>
            <a:r>
              <a:rPr lang="en-US" sz="2000" dirty="0" err="1"/>
              <a:t>k</a:t>
            </a:r>
            <a:r>
              <a:rPr lang="en-US" sz="2000" baseline="-25000" dirty="0" err="1"/>
              <a:t>B</a:t>
            </a:r>
            <a:endParaRPr lang="en-US" sz="2000" baseline="-25000" dirty="0"/>
          </a:p>
        </p:txBody>
      </p:sp>
      <p:sp>
        <p:nvSpPr>
          <p:cNvPr id="50" name="TextBox 49"/>
          <p:cNvSpPr txBox="1"/>
          <p:nvPr/>
        </p:nvSpPr>
        <p:spPr>
          <a:xfrm>
            <a:off x="5512904" y="834888"/>
            <a:ext cx="494046" cy="400110"/>
          </a:xfrm>
          <a:prstGeom prst="rect">
            <a:avLst/>
          </a:prstGeom>
          <a:noFill/>
        </p:spPr>
        <p:txBody>
          <a:bodyPr wrap="none" rtlCol="0">
            <a:spAutoFit/>
          </a:bodyPr>
          <a:lstStyle/>
          <a:p>
            <a:r>
              <a:rPr lang="en-US" sz="2000" dirty="0" err="1"/>
              <a:t>k</a:t>
            </a:r>
            <a:r>
              <a:rPr lang="en-US" sz="2000" baseline="-25000" dirty="0" err="1"/>
              <a:t>im</a:t>
            </a:r>
            <a:endParaRPr lang="en-US" sz="2000" baseline="-25000" dirty="0"/>
          </a:p>
        </p:txBody>
      </p:sp>
      <p:sp>
        <p:nvSpPr>
          <p:cNvPr id="51" name="TextBox 50"/>
          <p:cNvSpPr txBox="1"/>
          <p:nvPr/>
        </p:nvSpPr>
        <p:spPr>
          <a:xfrm>
            <a:off x="3883241" y="834888"/>
            <a:ext cx="494046" cy="400110"/>
          </a:xfrm>
          <a:prstGeom prst="rect">
            <a:avLst/>
          </a:prstGeom>
          <a:noFill/>
        </p:spPr>
        <p:txBody>
          <a:bodyPr wrap="none" rtlCol="0">
            <a:spAutoFit/>
          </a:bodyPr>
          <a:lstStyle/>
          <a:p>
            <a:r>
              <a:rPr lang="en-US" sz="2000" dirty="0" err="1"/>
              <a:t>k</a:t>
            </a:r>
            <a:r>
              <a:rPr lang="en-US" sz="2000" baseline="-25000" dirty="0" err="1"/>
              <a:t>inf</a:t>
            </a:r>
            <a:endParaRPr lang="en-US" sz="2000" baseline="-25000" dirty="0"/>
          </a:p>
        </p:txBody>
      </p:sp>
    </p:spTree>
    <p:extLst>
      <p:ext uri="{BB962C8B-B14F-4D97-AF65-F5344CB8AC3E}">
        <p14:creationId xmlns:p14="http://schemas.microsoft.com/office/powerpoint/2010/main" val="2869610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Molecular Dynamics Simulations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838200" y="685800"/>
            <a:ext cx="7467600" cy="400110"/>
          </a:xfrm>
          <a:prstGeom prst="rect">
            <a:avLst/>
          </a:prstGeom>
        </p:spPr>
        <p:txBody>
          <a:bodyPr wrap="square">
            <a:spAutoFit/>
          </a:bodyPr>
          <a:lstStyle/>
          <a:p>
            <a:pPr algn="ctr"/>
            <a:r>
              <a:rPr lang="en-US" sz="2000" dirty="0">
                <a:latin typeface="Comic Sans MS" pitchFamily="66" charset="0"/>
              </a:rPr>
              <a:t>The motion of a collection of particles with mass (m</a:t>
            </a:r>
            <a:r>
              <a:rPr lang="en-US" sz="2000" baseline="-25000" dirty="0">
                <a:latin typeface="Comic Sans MS" pitchFamily="66" charset="0"/>
              </a:rPr>
              <a:t>i</a:t>
            </a:r>
            <a:r>
              <a:rPr lang="en-US" sz="2000" dirty="0">
                <a:latin typeface="Comic Sans MS" pitchFamily="66" charset="0"/>
              </a:rPr>
              <a:t>) is:</a:t>
            </a:r>
          </a:p>
        </p:txBody>
      </p:sp>
      <p:graphicFrame>
        <p:nvGraphicFramePr>
          <p:cNvPr id="6" name="Object 5"/>
          <p:cNvGraphicFramePr>
            <a:graphicFrameLocks noChangeAspect="1"/>
          </p:cNvGraphicFramePr>
          <p:nvPr>
            <p:extLst>
              <p:ext uri="{D42A27DB-BD31-4B8C-83A1-F6EECF244321}">
                <p14:modId xmlns:p14="http://schemas.microsoft.com/office/powerpoint/2010/main" val="514135298"/>
              </p:ext>
            </p:extLst>
          </p:nvPr>
        </p:nvGraphicFramePr>
        <p:xfrm>
          <a:off x="2971800" y="1066800"/>
          <a:ext cx="3327401" cy="1233755"/>
        </p:xfrm>
        <a:graphic>
          <a:graphicData uri="http://schemas.openxmlformats.org/presentationml/2006/ole">
            <mc:AlternateContent xmlns:mc="http://schemas.openxmlformats.org/markup-compatibility/2006">
              <mc:Choice xmlns:v="urn:schemas-microsoft-com:vml" Requires="v">
                <p:oleObj spid="_x0000_s57467" name="Equation" r:id="rId4" imgW="1130300" imgH="419100" progId="Equation.3">
                  <p:embed/>
                </p:oleObj>
              </mc:Choice>
              <mc:Fallback>
                <p:oleObj name="Equation" r:id="rId4" imgW="1130300" imgH="419100" progId="Equation.3">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066800"/>
                        <a:ext cx="3327401" cy="12337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838495660"/>
              </p:ext>
            </p:extLst>
          </p:nvPr>
        </p:nvGraphicFramePr>
        <p:xfrm>
          <a:off x="2590800" y="3048000"/>
          <a:ext cx="4038600" cy="757889"/>
        </p:xfrm>
        <a:graphic>
          <a:graphicData uri="http://schemas.openxmlformats.org/presentationml/2006/ole">
            <mc:AlternateContent xmlns:mc="http://schemas.openxmlformats.org/markup-compatibility/2006">
              <mc:Choice xmlns:v="urn:schemas-microsoft-com:vml" Requires="v">
                <p:oleObj spid="_x0000_s57468" name="Equation" r:id="rId6" imgW="2298600" imgH="431640" progId="Equation.3">
                  <p:embed/>
                </p:oleObj>
              </mc:Choice>
              <mc:Fallback>
                <p:oleObj name="Equation" r:id="rId6" imgW="2298600" imgH="431640" progId="Equation.3">
                  <p:embed/>
                  <p:pic>
                    <p:nvPicPr>
                      <p:cNvPr id="0"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3048000"/>
                        <a:ext cx="4038600" cy="757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130279971"/>
              </p:ext>
            </p:extLst>
          </p:nvPr>
        </p:nvGraphicFramePr>
        <p:xfrm>
          <a:off x="2470150" y="4586288"/>
          <a:ext cx="4083050" cy="823912"/>
        </p:xfrm>
        <a:graphic>
          <a:graphicData uri="http://schemas.openxmlformats.org/presentationml/2006/ole">
            <mc:AlternateContent xmlns:mc="http://schemas.openxmlformats.org/markup-compatibility/2006">
              <mc:Choice xmlns:v="urn:schemas-microsoft-com:vml" Requires="v">
                <p:oleObj spid="_x0000_s57469" name="Equation" r:id="rId8" imgW="2323800" imgH="469800" progId="Equation.3">
                  <p:embed/>
                </p:oleObj>
              </mc:Choice>
              <mc:Fallback>
                <p:oleObj name="Equation" r:id="rId8" imgW="2323800" imgH="469800" progId="Equation.3">
                  <p:embed/>
                  <p:pic>
                    <p:nvPicPr>
                      <p:cNvPr id="0"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0150" y="4586288"/>
                        <a:ext cx="4083050" cy="823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830132" y="2209800"/>
            <a:ext cx="7467600" cy="400110"/>
          </a:xfrm>
          <a:prstGeom prst="rect">
            <a:avLst/>
          </a:prstGeom>
        </p:spPr>
        <p:txBody>
          <a:bodyPr wrap="square">
            <a:spAutoFit/>
          </a:bodyPr>
          <a:lstStyle/>
          <a:p>
            <a:pPr algn="ctr"/>
            <a:r>
              <a:rPr lang="en-US" sz="2000" dirty="0">
                <a:latin typeface="Comic Sans MS" pitchFamily="66" charset="0"/>
              </a:rPr>
              <a:t>where F</a:t>
            </a:r>
            <a:r>
              <a:rPr lang="en-US" sz="2000" baseline="-25000" dirty="0">
                <a:latin typeface="Comic Sans MS" pitchFamily="66" charset="0"/>
              </a:rPr>
              <a:t>i</a:t>
            </a:r>
            <a:r>
              <a:rPr lang="en-US" sz="2000" dirty="0">
                <a:latin typeface="Comic Sans MS" pitchFamily="66" charset="0"/>
              </a:rPr>
              <a:t> is the force on particle </a:t>
            </a:r>
            <a:r>
              <a:rPr lang="en-US" sz="2000" dirty="0" err="1">
                <a:latin typeface="Comic Sans MS" pitchFamily="66" charset="0"/>
              </a:rPr>
              <a:t>i</a:t>
            </a:r>
            <a:r>
              <a:rPr lang="en-US" sz="2000" dirty="0">
                <a:latin typeface="Comic Sans MS" pitchFamily="66" charset="0"/>
              </a:rPr>
              <a:t>. </a:t>
            </a:r>
          </a:p>
        </p:txBody>
      </p:sp>
      <p:sp>
        <p:nvSpPr>
          <p:cNvPr id="10" name="Rectangle 9"/>
          <p:cNvSpPr/>
          <p:nvPr/>
        </p:nvSpPr>
        <p:spPr>
          <a:xfrm>
            <a:off x="838200" y="4171890"/>
            <a:ext cx="7467600" cy="400110"/>
          </a:xfrm>
          <a:prstGeom prst="rect">
            <a:avLst/>
          </a:prstGeom>
        </p:spPr>
        <p:txBody>
          <a:bodyPr wrap="square">
            <a:spAutoFit/>
          </a:bodyPr>
          <a:lstStyle/>
          <a:p>
            <a:pPr algn="ctr"/>
            <a:r>
              <a:rPr lang="en-US" sz="2000" dirty="0">
                <a:latin typeface="Comic Sans MS" pitchFamily="66" charset="0"/>
              </a:rPr>
              <a:t>Giving the position of each particle :</a:t>
            </a:r>
          </a:p>
        </p:txBody>
      </p:sp>
      <p:sp>
        <p:nvSpPr>
          <p:cNvPr id="4" name="Rectangle 3"/>
          <p:cNvSpPr/>
          <p:nvPr/>
        </p:nvSpPr>
        <p:spPr>
          <a:xfrm>
            <a:off x="1600200" y="2768786"/>
            <a:ext cx="6172200" cy="369332"/>
          </a:xfrm>
          <a:prstGeom prst="rect">
            <a:avLst/>
          </a:prstGeom>
        </p:spPr>
        <p:txBody>
          <a:bodyPr wrap="square">
            <a:spAutoFit/>
          </a:bodyPr>
          <a:lstStyle/>
          <a:p>
            <a:pPr algn="ctr"/>
            <a:r>
              <a:rPr lang="en-US" dirty="0">
                <a:latin typeface="Comic Sans MS" pitchFamily="66" charset="0"/>
              </a:rPr>
              <a:t>This differential equation can be discretized using: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C:\Users\fenyo\Google Drive\NYU\Teaching\2014 Fall Biostatistics and Bioinformatics\- 28. Modeling and Simulations\plots\energy-functions\harmonic.png"/>
          <p:cNvPicPr>
            <a:picLocks noChangeAspect="1" noChangeArrowheads="1"/>
          </p:cNvPicPr>
          <p:nvPr/>
        </p:nvPicPr>
        <p:blipFill>
          <a:blip r:embed="rId3" cstate="print"/>
          <a:srcRect/>
          <a:stretch>
            <a:fillRect/>
          </a:stretch>
        </p:blipFill>
        <p:spPr bwMode="auto">
          <a:xfrm>
            <a:off x="304800" y="3048000"/>
            <a:ext cx="2743200" cy="2662051"/>
          </a:xfrm>
          <a:prstGeom prst="rect">
            <a:avLst/>
          </a:prstGeom>
          <a:noFill/>
        </p:spPr>
      </p:pic>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Molecular Dynamics Simulations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609600" y="914400"/>
            <a:ext cx="7924800" cy="1938992"/>
          </a:xfrm>
          <a:prstGeom prst="rect">
            <a:avLst/>
          </a:prstGeom>
        </p:spPr>
        <p:txBody>
          <a:bodyPr wrap="square">
            <a:spAutoFit/>
          </a:bodyPr>
          <a:lstStyle/>
          <a:p>
            <a:r>
              <a:rPr lang="en-US" sz="2000" dirty="0">
                <a:latin typeface="Comic Sans MS" pitchFamily="66" charset="0"/>
              </a:rPr>
              <a:t>The force can be calculated if the energy landscape is known. </a:t>
            </a:r>
          </a:p>
          <a:p>
            <a:endParaRPr lang="en-US" sz="2000" dirty="0">
              <a:latin typeface="Comic Sans MS" pitchFamily="66" charset="0"/>
            </a:endParaRPr>
          </a:p>
          <a:p>
            <a:endParaRPr lang="en-US" sz="2000" dirty="0">
              <a:latin typeface="Comic Sans MS" pitchFamily="66" charset="0"/>
            </a:endParaRPr>
          </a:p>
          <a:p>
            <a:r>
              <a:rPr lang="en-US" sz="2000" dirty="0">
                <a:latin typeface="Comic Sans MS" pitchFamily="66" charset="0"/>
              </a:rPr>
              <a:t>The energy can be estimated using:</a:t>
            </a:r>
          </a:p>
          <a:p>
            <a:endParaRPr lang="en-US" sz="2000" dirty="0">
              <a:latin typeface="Comic Sans MS" pitchFamily="66" charset="0"/>
            </a:endParaRPr>
          </a:p>
          <a:p>
            <a:r>
              <a:rPr lang="en-US" sz="2000" dirty="0">
                <a:latin typeface="Comic Sans MS" pitchFamily="66" charset="0"/>
              </a:rPr>
              <a:t> </a:t>
            </a:r>
          </a:p>
        </p:txBody>
      </p:sp>
      <p:pic>
        <p:nvPicPr>
          <p:cNvPr id="61442" name="Picture 2" descr="C:\Users\fenyo\Google Drive\NYU\Teaching\2014 Fall Biostatistics and Bioinformatics\- 28. Modeling and Simulations\plots\energy-functions\lennard_jones.png"/>
          <p:cNvPicPr>
            <a:picLocks noChangeAspect="1" noChangeArrowheads="1"/>
          </p:cNvPicPr>
          <p:nvPr/>
        </p:nvPicPr>
        <p:blipFill>
          <a:blip r:embed="rId4" cstate="print"/>
          <a:srcRect/>
          <a:stretch>
            <a:fillRect/>
          </a:stretch>
        </p:blipFill>
        <p:spPr bwMode="auto">
          <a:xfrm>
            <a:off x="6400800" y="3048000"/>
            <a:ext cx="2743200" cy="2662051"/>
          </a:xfrm>
          <a:prstGeom prst="rect">
            <a:avLst/>
          </a:prstGeom>
          <a:noFill/>
        </p:spPr>
      </p:pic>
      <p:pic>
        <p:nvPicPr>
          <p:cNvPr id="61443" name="Picture 3" descr="C:\Users\fenyo\Google Drive\NYU\Teaching\2014 Fall Biostatistics and Bioinformatics\- 28. Modeling and Simulations\plots\energy-functions\coulomb.png"/>
          <p:cNvPicPr>
            <a:picLocks noChangeAspect="1" noChangeArrowheads="1"/>
          </p:cNvPicPr>
          <p:nvPr/>
        </p:nvPicPr>
        <p:blipFill>
          <a:blip r:embed="rId5" cstate="print"/>
          <a:srcRect/>
          <a:stretch>
            <a:fillRect/>
          </a:stretch>
        </p:blipFill>
        <p:spPr bwMode="auto">
          <a:xfrm>
            <a:off x="3352800" y="3047999"/>
            <a:ext cx="2743200" cy="2728734"/>
          </a:xfrm>
          <a:prstGeom prst="rect">
            <a:avLst/>
          </a:prstGeom>
          <a:noFill/>
        </p:spPr>
      </p:pic>
      <p:sp>
        <p:nvSpPr>
          <p:cNvPr id="9" name="Rectangle 8"/>
          <p:cNvSpPr/>
          <p:nvPr/>
        </p:nvSpPr>
        <p:spPr>
          <a:xfrm>
            <a:off x="4114800" y="5650468"/>
            <a:ext cx="1371600" cy="369332"/>
          </a:xfrm>
          <a:prstGeom prst="rect">
            <a:avLst/>
          </a:prstGeom>
        </p:spPr>
        <p:txBody>
          <a:bodyPr wrap="square">
            <a:spAutoFit/>
          </a:bodyPr>
          <a:lstStyle/>
          <a:p>
            <a:pPr marL="177800" indent="-177800" algn="ctr"/>
            <a:r>
              <a:rPr lang="en-US" b="1" dirty="0">
                <a:latin typeface="Comic Sans MS" pitchFamily="66" charset="0"/>
              </a:rPr>
              <a:t>Distance</a:t>
            </a:r>
          </a:p>
        </p:txBody>
      </p:sp>
      <p:sp>
        <p:nvSpPr>
          <p:cNvPr id="11" name="Rectangle 10"/>
          <p:cNvSpPr/>
          <p:nvPr/>
        </p:nvSpPr>
        <p:spPr>
          <a:xfrm>
            <a:off x="3881432" y="2514600"/>
            <a:ext cx="1609736" cy="646331"/>
          </a:xfrm>
          <a:prstGeom prst="rect">
            <a:avLst/>
          </a:prstGeom>
        </p:spPr>
        <p:txBody>
          <a:bodyPr wrap="none">
            <a:spAutoFit/>
          </a:bodyPr>
          <a:lstStyle/>
          <a:p>
            <a:pPr algn="ctr"/>
            <a:r>
              <a:rPr lang="en-US" b="1" dirty="0">
                <a:latin typeface="Comic Sans MS" pitchFamily="66" charset="0"/>
              </a:rPr>
              <a:t>Electrostatic</a:t>
            </a:r>
          </a:p>
          <a:p>
            <a:pPr algn="ctr"/>
            <a:r>
              <a:rPr lang="en-US" b="1" dirty="0">
                <a:latin typeface="Comic Sans MS" pitchFamily="66" charset="0"/>
              </a:rPr>
              <a:t>interactions</a:t>
            </a:r>
            <a:endParaRPr lang="en-US" b="1" dirty="0"/>
          </a:p>
        </p:txBody>
      </p:sp>
      <p:sp>
        <p:nvSpPr>
          <p:cNvPr id="12" name="Rectangle 11"/>
          <p:cNvSpPr/>
          <p:nvPr/>
        </p:nvSpPr>
        <p:spPr>
          <a:xfrm>
            <a:off x="6876002" y="2514600"/>
            <a:ext cx="2024914" cy="646331"/>
          </a:xfrm>
          <a:prstGeom prst="rect">
            <a:avLst/>
          </a:prstGeom>
        </p:spPr>
        <p:txBody>
          <a:bodyPr wrap="none">
            <a:spAutoFit/>
          </a:bodyPr>
          <a:lstStyle/>
          <a:p>
            <a:pPr algn="ctr"/>
            <a:r>
              <a:rPr lang="en-US" b="1" dirty="0">
                <a:latin typeface="Comic Sans MS" pitchFamily="66" charset="0"/>
              </a:rPr>
              <a:t>van </a:t>
            </a:r>
            <a:r>
              <a:rPr lang="en-US" b="1" dirty="0" err="1">
                <a:latin typeface="Comic Sans MS" pitchFamily="66" charset="0"/>
              </a:rPr>
              <a:t>der</a:t>
            </a:r>
            <a:r>
              <a:rPr lang="en-US" b="1" dirty="0">
                <a:latin typeface="Comic Sans MS" pitchFamily="66" charset="0"/>
              </a:rPr>
              <a:t> </a:t>
            </a:r>
            <a:r>
              <a:rPr lang="en-US" b="1" dirty="0" err="1">
                <a:latin typeface="Comic Sans MS" pitchFamily="66" charset="0"/>
              </a:rPr>
              <a:t>Waahls</a:t>
            </a:r>
            <a:r>
              <a:rPr lang="en-US" b="1" dirty="0">
                <a:latin typeface="Comic Sans MS" pitchFamily="66" charset="0"/>
              </a:rPr>
              <a:t> </a:t>
            </a:r>
          </a:p>
          <a:p>
            <a:pPr algn="ctr"/>
            <a:r>
              <a:rPr lang="en-US" b="1" dirty="0">
                <a:latin typeface="Comic Sans MS" pitchFamily="66" charset="0"/>
              </a:rPr>
              <a:t>interactions</a:t>
            </a:r>
            <a:endParaRPr lang="en-US" b="1" dirty="0"/>
          </a:p>
        </p:txBody>
      </p:sp>
      <p:sp>
        <p:nvSpPr>
          <p:cNvPr id="13" name="Rectangle 12"/>
          <p:cNvSpPr/>
          <p:nvPr/>
        </p:nvSpPr>
        <p:spPr>
          <a:xfrm rot="-5400000">
            <a:off x="2546866" y="4158734"/>
            <a:ext cx="1371600" cy="369332"/>
          </a:xfrm>
          <a:prstGeom prst="rect">
            <a:avLst/>
          </a:prstGeom>
        </p:spPr>
        <p:txBody>
          <a:bodyPr wrap="square">
            <a:spAutoFit/>
          </a:bodyPr>
          <a:lstStyle/>
          <a:p>
            <a:pPr marL="177800" indent="-177800" algn="ctr"/>
            <a:r>
              <a:rPr lang="en-US" b="1" dirty="0">
                <a:latin typeface="Comic Sans MS" pitchFamily="66" charset="0"/>
              </a:rPr>
              <a:t>Energy</a:t>
            </a:r>
          </a:p>
        </p:txBody>
      </p:sp>
      <p:sp>
        <p:nvSpPr>
          <p:cNvPr id="14" name="Rectangle 13"/>
          <p:cNvSpPr/>
          <p:nvPr/>
        </p:nvSpPr>
        <p:spPr>
          <a:xfrm rot="-5400000">
            <a:off x="5669482" y="4092474"/>
            <a:ext cx="1371600" cy="369332"/>
          </a:xfrm>
          <a:prstGeom prst="rect">
            <a:avLst/>
          </a:prstGeom>
        </p:spPr>
        <p:txBody>
          <a:bodyPr wrap="square">
            <a:spAutoFit/>
          </a:bodyPr>
          <a:lstStyle/>
          <a:p>
            <a:pPr marL="177800" indent="-177800" algn="ctr"/>
            <a:r>
              <a:rPr lang="en-US" b="1" dirty="0">
                <a:latin typeface="Comic Sans MS" pitchFamily="66" charset="0"/>
              </a:rPr>
              <a:t>Energy</a:t>
            </a:r>
          </a:p>
        </p:txBody>
      </p:sp>
      <p:sp>
        <p:nvSpPr>
          <p:cNvPr id="15" name="Rectangle 14"/>
          <p:cNvSpPr/>
          <p:nvPr/>
        </p:nvSpPr>
        <p:spPr>
          <a:xfrm>
            <a:off x="7162800" y="5638800"/>
            <a:ext cx="1371600" cy="369332"/>
          </a:xfrm>
          <a:prstGeom prst="rect">
            <a:avLst/>
          </a:prstGeom>
        </p:spPr>
        <p:txBody>
          <a:bodyPr wrap="square">
            <a:spAutoFit/>
          </a:bodyPr>
          <a:lstStyle/>
          <a:p>
            <a:pPr marL="177800" indent="-177800" algn="ctr"/>
            <a:r>
              <a:rPr lang="en-US" b="1" dirty="0">
                <a:latin typeface="Comic Sans MS" pitchFamily="66" charset="0"/>
              </a:rPr>
              <a:t>Distance</a:t>
            </a:r>
          </a:p>
        </p:txBody>
      </p:sp>
      <p:pic>
        <p:nvPicPr>
          <p:cNvPr id="61445" name="Picture 5" descr="C:\Users\fenyo\Google Drive\NYU\Teaching\2014 Fall Biostatistics and Bioinformatics\- 28. Modeling and Simulations\plots\energy-functions\morse.png"/>
          <p:cNvPicPr>
            <a:picLocks noChangeAspect="1" noChangeArrowheads="1"/>
          </p:cNvPicPr>
          <p:nvPr/>
        </p:nvPicPr>
        <p:blipFill>
          <a:blip r:embed="rId6" cstate="print"/>
          <a:srcRect/>
          <a:stretch>
            <a:fillRect/>
          </a:stretch>
        </p:blipFill>
        <p:spPr bwMode="auto">
          <a:xfrm>
            <a:off x="304800" y="3048000"/>
            <a:ext cx="2743200" cy="2662050"/>
          </a:xfrm>
          <a:prstGeom prst="rect">
            <a:avLst/>
          </a:prstGeom>
          <a:noFill/>
        </p:spPr>
      </p:pic>
      <p:sp>
        <p:nvSpPr>
          <p:cNvPr id="10" name="Rectangle 9"/>
          <p:cNvSpPr/>
          <p:nvPr/>
        </p:nvSpPr>
        <p:spPr>
          <a:xfrm>
            <a:off x="304800" y="2514600"/>
            <a:ext cx="2743200" cy="646331"/>
          </a:xfrm>
          <a:prstGeom prst="rect">
            <a:avLst/>
          </a:prstGeom>
        </p:spPr>
        <p:txBody>
          <a:bodyPr wrap="square">
            <a:spAutoFit/>
          </a:bodyPr>
          <a:lstStyle/>
          <a:p>
            <a:pPr algn="ctr"/>
            <a:r>
              <a:rPr lang="en-US" b="1" dirty="0">
                <a:latin typeface="Comic Sans MS" pitchFamily="66" charset="0"/>
              </a:rPr>
              <a:t>Covalent bond </a:t>
            </a:r>
          </a:p>
          <a:p>
            <a:pPr algn="ctr"/>
            <a:r>
              <a:rPr lang="en-US" b="1" dirty="0">
                <a:latin typeface="Comic Sans MS" pitchFamily="66" charset="0"/>
              </a:rPr>
              <a:t>and angle</a:t>
            </a:r>
          </a:p>
        </p:txBody>
      </p:sp>
      <p:sp>
        <p:nvSpPr>
          <p:cNvPr id="16" name="Rectangle 15"/>
          <p:cNvSpPr/>
          <p:nvPr/>
        </p:nvSpPr>
        <p:spPr>
          <a:xfrm>
            <a:off x="1066800" y="5650468"/>
            <a:ext cx="1371600" cy="369332"/>
          </a:xfrm>
          <a:prstGeom prst="rect">
            <a:avLst/>
          </a:prstGeom>
        </p:spPr>
        <p:txBody>
          <a:bodyPr wrap="square">
            <a:spAutoFit/>
          </a:bodyPr>
          <a:lstStyle/>
          <a:p>
            <a:pPr marL="177800" indent="-177800" algn="ctr"/>
            <a:r>
              <a:rPr lang="en-US" b="1" dirty="0">
                <a:latin typeface="Comic Sans MS" pitchFamily="66" charset="0"/>
              </a:rPr>
              <a:t>Distance</a:t>
            </a:r>
          </a:p>
        </p:txBody>
      </p:sp>
      <p:sp>
        <p:nvSpPr>
          <p:cNvPr id="17" name="Rectangle 16"/>
          <p:cNvSpPr/>
          <p:nvPr/>
        </p:nvSpPr>
        <p:spPr>
          <a:xfrm rot="-5400000">
            <a:off x="-501134" y="4158734"/>
            <a:ext cx="1371600" cy="369332"/>
          </a:xfrm>
          <a:prstGeom prst="rect">
            <a:avLst/>
          </a:prstGeom>
        </p:spPr>
        <p:txBody>
          <a:bodyPr wrap="square">
            <a:spAutoFit/>
          </a:bodyPr>
          <a:lstStyle/>
          <a:p>
            <a:pPr marL="177800" indent="-177800" algn="ctr"/>
            <a:r>
              <a:rPr lang="en-US" b="1" dirty="0">
                <a:latin typeface="Comic Sans MS" pitchFamily="66" charset="0"/>
              </a:rPr>
              <a:t>Energy</a:t>
            </a:r>
          </a:p>
        </p:txBody>
      </p:sp>
    </p:spTree>
    <p:extLst>
      <p:ext uri="{BB962C8B-B14F-4D97-AF65-F5344CB8AC3E}">
        <p14:creationId xmlns:p14="http://schemas.microsoft.com/office/powerpoint/2010/main" val="79313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Modeling Molecular Structure</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609600" y="721578"/>
            <a:ext cx="7924800" cy="584775"/>
          </a:xfrm>
          <a:prstGeom prst="rect">
            <a:avLst/>
          </a:prstGeom>
        </p:spPr>
        <p:txBody>
          <a:bodyPr wrap="square">
            <a:spAutoFit/>
          </a:bodyPr>
          <a:lstStyle/>
          <a:p>
            <a:r>
              <a:rPr lang="en-US" sz="1600" dirty="0">
                <a:latin typeface="Comic Sans MS" panose="030F0702030302020204" pitchFamily="66" charset="0"/>
              </a:rPr>
              <a:t>Molecular basis for </a:t>
            </a:r>
            <a:r>
              <a:rPr lang="en-US" sz="1600" dirty="0" err="1">
                <a:latin typeface="Comic Sans MS" panose="030F0702030302020204" pitchFamily="66" charset="0"/>
              </a:rPr>
              <a:t>pseudokinase</a:t>
            </a:r>
            <a:r>
              <a:rPr lang="en-US" sz="1600" dirty="0">
                <a:latin typeface="Comic Sans MS" panose="030F0702030302020204" pitchFamily="66" charset="0"/>
              </a:rPr>
              <a:t>-dependent </a:t>
            </a:r>
          </a:p>
          <a:p>
            <a:r>
              <a:rPr lang="en-US" sz="1600" dirty="0" err="1">
                <a:latin typeface="Comic Sans MS" panose="030F0702030302020204" pitchFamily="66" charset="0"/>
              </a:rPr>
              <a:t>autoinhibition</a:t>
            </a:r>
            <a:r>
              <a:rPr lang="en-US" sz="1600" dirty="0">
                <a:latin typeface="Comic Sans MS" panose="030F0702030302020204" pitchFamily="66" charset="0"/>
              </a:rPr>
              <a:t> of JAK2 tyrosine kinase.</a:t>
            </a:r>
          </a:p>
        </p:txBody>
      </p:sp>
      <p:sp>
        <p:nvSpPr>
          <p:cNvPr id="6" name="Rectangle 5"/>
          <p:cNvSpPr/>
          <p:nvPr/>
        </p:nvSpPr>
        <p:spPr>
          <a:xfrm>
            <a:off x="0" y="5867400"/>
            <a:ext cx="4191000" cy="1015663"/>
          </a:xfrm>
          <a:prstGeom prst="rect">
            <a:avLst/>
          </a:prstGeom>
        </p:spPr>
        <p:txBody>
          <a:bodyPr wrap="square">
            <a:spAutoFit/>
          </a:bodyPr>
          <a:lstStyle/>
          <a:p>
            <a:r>
              <a:rPr lang="en-US" sz="1200" dirty="0">
                <a:latin typeface="Comic Sans MS" pitchFamily="66" charset="0"/>
              </a:rPr>
              <a:t>Shan Y, </a:t>
            </a:r>
            <a:r>
              <a:rPr lang="en-US" sz="1200" dirty="0" err="1">
                <a:latin typeface="Comic Sans MS" pitchFamily="66" charset="0"/>
              </a:rPr>
              <a:t>Gnanasambandan</a:t>
            </a:r>
            <a:r>
              <a:rPr lang="en-US" sz="1200" dirty="0">
                <a:latin typeface="Comic Sans MS" pitchFamily="66" charset="0"/>
              </a:rPr>
              <a:t> K, </a:t>
            </a:r>
            <a:r>
              <a:rPr lang="en-US" sz="1200" dirty="0" err="1">
                <a:latin typeface="Comic Sans MS" pitchFamily="66" charset="0"/>
              </a:rPr>
              <a:t>Ungureanu</a:t>
            </a:r>
            <a:r>
              <a:rPr lang="en-US" sz="1200" dirty="0">
                <a:latin typeface="Comic Sans MS" pitchFamily="66" charset="0"/>
              </a:rPr>
              <a:t> D, Kim ET, </a:t>
            </a:r>
            <a:r>
              <a:rPr lang="en-US" sz="1200" dirty="0" err="1">
                <a:latin typeface="Comic Sans MS" pitchFamily="66" charset="0"/>
              </a:rPr>
              <a:t>Hammarén</a:t>
            </a:r>
            <a:r>
              <a:rPr lang="en-US" sz="1200" dirty="0">
                <a:latin typeface="Comic Sans MS" pitchFamily="66" charset="0"/>
              </a:rPr>
              <a:t> H, Yamashita K, </a:t>
            </a:r>
            <a:r>
              <a:rPr lang="en-US" sz="1200" dirty="0" err="1">
                <a:latin typeface="Comic Sans MS" pitchFamily="66" charset="0"/>
              </a:rPr>
              <a:t>Silvennoinen</a:t>
            </a:r>
            <a:r>
              <a:rPr lang="en-US" sz="1200" dirty="0">
                <a:latin typeface="Comic Sans MS" pitchFamily="66" charset="0"/>
              </a:rPr>
              <a:t> O, Shaw DE, Hubbard SR, </a:t>
            </a:r>
            <a:r>
              <a:rPr lang="en-US" sz="1200" b="1" dirty="0">
                <a:latin typeface="Comic Sans MS" pitchFamily="66" charset="0"/>
              </a:rPr>
              <a:t>"Molecular basis for </a:t>
            </a:r>
            <a:r>
              <a:rPr lang="en-US" sz="1200" b="1" dirty="0" err="1">
                <a:latin typeface="Comic Sans MS" pitchFamily="66" charset="0"/>
              </a:rPr>
              <a:t>pseudokinase</a:t>
            </a:r>
            <a:r>
              <a:rPr lang="en-US" sz="1200" b="1" dirty="0">
                <a:latin typeface="Comic Sans MS" pitchFamily="66" charset="0"/>
              </a:rPr>
              <a:t>-dependent </a:t>
            </a:r>
            <a:r>
              <a:rPr lang="en-US" sz="1200" b="1" dirty="0" err="1">
                <a:latin typeface="Comic Sans MS" pitchFamily="66" charset="0"/>
              </a:rPr>
              <a:t>autoinhibition</a:t>
            </a:r>
            <a:r>
              <a:rPr lang="en-US" sz="1200" b="1" dirty="0">
                <a:latin typeface="Comic Sans MS" pitchFamily="66" charset="0"/>
              </a:rPr>
              <a:t> of JAK2 tyrosine kinase"</a:t>
            </a:r>
            <a:r>
              <a:rPr lang="en-US" sz="1200" dirty="0">
                <a:latin typeface="Comic Sans MS" pitchFamily="66" charset="0"/>
              </a:rPr>
              <a:t>, Nat </a:t>
            </a:r>
            <a:r>
              <a:rPr lang="en-US" sz="1200" dirty="0" err="1">
                <a:latin typeface="Comic Sans MS" pitchFamily="66" charset="0"/>
              </a:rPr>
              <a:t>Struct</a:t>
            </a:r>
            <a:r>
              <a:rPr lang="en-US" sz="1200" dirty="0">
                <a:latin typeface="Comic Sans MS" pitchFamily="66" charset="0"/>
              </a:rPr>
              <a:t> </a:t>
            </a:r>
            <a:r>
              <a:rPr lang="en-US" sz="1200" dirty="0" err="1">
                <a:latin typeface="Comic Sans MS" pitchFamily="66" charset="0"/>
              </a:rPr>
              <a:t>Mol</a:t>
            </a:r>
            <a:r>
              <a:rPr lang="en-US" sz="1200" dirty="0">
                <a:latin typeface="Comic Sans MS" pitchFamily="66" charset="0"/>
              </a:rPr>
              <a:t> </a:t>
            </a:r>
            <a:r>
              <a:rPr lang="en-US" sz="1200" dirty="0" err="1">
                <a:latin typeface="Comic Sans MS" pitchFamily="66" charset="0"/>
              </a:rPr>
              <a:t>Biol</a:t>
            </a:r>
            <a:r>
              <a:rPr lang="en-US" sz="1200" dirty="0">
                <a:latin typeface="Comic Sans MS" pitchFamily="66" charset="0"/>
              </a:rPr>
              <a:t> 21(2014) 579-584.</a:t>
            </a:r>
          </a:p>
        </p:txBody>
      </p:sp>
      <p:pic>
        <p:nvPicPr>
          <p:cNvPr id="58370" name="Picture 2" descr="C:\Users\fenyo\Desktop\nsmb.2849-F1.jpg"/>
          <p:cNvPicPr>
            <a:picLocks noChangeAspect="1" noChangeArrowheads="1"/>
          </p:cNvPicPr>
          <p:nvPr/>
        </p:nvPicPr>
        <p:blipFill rotWithShape="1">
          <a:blip r:embed="rId3">
            <a:extLst>
              <a:ext uri="{28A0092B-C50C-407E-A947-70E740481C1C}">
                <a14:useLocalDpi xmlns:a14="http://schemas.microsoft.com/office/drawing/2010/main" val="0"/>
              </a:ext>
            </a:extLst>
          </a:blip>
          <a:srcRect r="48583" b="35726"/>
          <a:stretch/>
        </p:blipFill>
        <p:spPr bwMode="auto">
          <a:xfrm>
            <a:off x="5181600" y="609600"/>
            <a:ext cx="3352800" cy="62336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1752600"/>
            <a:ext cx="4201791" cy="1323439"/>
          </a:xfrm>
          <a:prstGeom prst="rect">
            <a:avLst/>
          </a:prstGeom>
        </p:spPr>
        <p:txBody>
          <a:bodyPr wrap="none">
            <a:spAutoFit/>
          </a:bodyPr>
          <a:lstStyle/>
          <a:p>
            <a:pPr marL="171450" indent="-171450">
              <a:buFont typeface="Arial" panose="020B0604020202020204" pitchFamily="34" charset="0"/>
              <a:buChar char="•"/>
            </a:pPr>
            <a:r>
              <a:rPr lang="en-US" sz="1600" dirty="0">
                <a:latin typeface="Comic Sans MS" panose="030F0702030302020204" pitchFamily="66" charset="0"/>
              </a:rPr>
              <a:t>Simulation box 120 Å</a:t>
            </a:r>
          </a:p>
          <a:p>
            <a:pPr marL="171450" indent="-171450">
              <a:buFont typeface="Arial" panose="020B0604020202020204" pitchFamily="34" charset="0"/>
              <a:buChar char="•"/>
            </a:pPr>
            <a:r>
              <a:rPr lang="en-US" sz="1600" dirty="0">
                <a:latin typeface="Comic Sans MS" panose="030F0702030302020204" pitchFamily="66" charset="0"/>
              </a:rPr>
              <a:t>Periodic boundary conditions</a:t>
            </a:r>
          </a:p>
          <a:p>
            <a:pPr marL="171450" indent="-171450">
              <a:buFont typeface="Arial" panose="020B0604020202020204" pitchFamily="34" charset="0"/>
              <a:buChar char="•"/>
            </a:pPr>
            <a:r>
              <a:rPr lang="en-US" sz="1600" dirty="0">
                <a:latin typeface="Comic Sans MS" panose="030F0702030302020204" pitchFamily="66" charset="0"/>
              </a:rPr>
              <a:t>165,000 atoms</a:t>
            </a:r>
          </a:p>
          <a:p>
            <a:pPr marL="171450" indent="-171450">
              <a:buFont typeface="Arial" panose="020B0604020202020204" pitchFamily="34" charset="0"/>
              <a:buChar char="•"/>
            </a:pPr>
            <a:r>
              <a:rPr lang="en-US" sz="1600" dirty="0">
                <a:latin typeface="Comic Sans MS" panose="030F0702030302020204" pitchFamily="66" charset="0"/>
              </a:rPr>
              <a:t>Explicitly represented water molecules</a:t>
            </a:r>
          </a:p>
          <a:p>
            <a:pPr marL="171450" indent="-171450">
              <a:buFont typeface="Arial" panose="020B0604020202020204" pitchFamily="34" charset="0"/>
              <a:buChar char="•"/>
            </a:pPr>
            <a:r>
              <a:rPr lang="en-US" sz="1600" dirty="0">
                <a:latin typeface="Comic Sans MS" panose="030F0702030302020204" pitchFamily="66" charset="0"/>
              </a:rPr>
              <a:t>Na+ and Cl− ions (physiological salinity)</a:t>
            </a:r>
          </a:p>
        </p:txBody>
      </p:sp>
      <p:pic>
        <p:nvPicPr>
          <p:cNvPr id="9" name="Picture 2" descr="C:\Users\fenyo\Google Drive\NYU\Teaching\2014 Fall Biostatistics and Bioinformatics\- 28. Modeling and Simulations\plots\energy-functions\lennard_jones.png"/>
          <p:cNvPicPr>
            <a:picLocks noChangeAspect="1" noChangeArrowheads="1"/>
          </p:cNvPicPr>
          <p:nvPr/>
        </p:nvPicPr>
        <p:blipFill>
          <a:blip r:embed="rId4" cstate="print"/>
          <a:srcRect/>
          <a:stretch>
            <a:fillRect/>
          </a:stretch>
        </p:blipFill>
        <p:spPr bwMode="auto">
          <a:xfrm>
            <a:off x="2590800" y="3048001"/>
            <a:ext cx="1828800" cy="1774701"/>
          </a:xfrm>
          <a:prstGeom prst="rect">
            <a:avLst/>
          </a:prstGeom>
          <a:noFill/>
        </p:spPr>
      </p:pic>
      <p:pic>
        <p:nvPicPr>
          <p:cNvPr id="10" name="Picture 3" descr="C:\Users\fenyo\Google Drive\NYU\Teaching\2014 Fall Biostatistics and Bioinformatics\- 28. Modeling and Simulations\plots\energy-functions\coulomb.png"/>
          <p:cNvPicPr>
            <a:picLocks noChangeAspect="1" noChangeArrowheads="1"/>
          </p:cNvPicPr>
          <p:nvPr/>
        </p:nvPicPr>
        <p:blipFill>
          <a:blip r:embed="rId5" cstate="print"/>
          <a:srcRect/>
          <a:stretch>
            <a:fillRect/>
          </a:stretch>
        </p:blipFill>
        <p:spPr bwMode="auto">
          <a:xfrm>
            <a:off x="762000" y="3065929"/>
            <a:ext cx="1828800" cy="181915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Antibiotic production and degradation</a:t>
            </a: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3" name="Picture 2"/>
          <p:cNvPicPr>
            <a:picLocks noChangeAspect="1"/>
          </p:cNvPicPr>
          <p:nvPr/>
        </p:nvPicPr>
        <p:blipFill rotWithShape="1">
          <a:blip r:embed="rId3"/>
          <a:srcRect l="11563" t="12222" r="50000"/>
          <a:stretch/>
        </p:blipFill>
        <p:spPr>
          <a:xfrm>
            <a:off x="2209800" y="762000"/>
            <a:ext cx="4724882" cy="6069361"/>
          </a:xfrm>
          <a:prstGeom prst="rect">
            <a:avLst/>
          </a:prstGeom>
        </p:spPr>
      </p:pic>
      <p:sp>
        <p:nvSpPr>
          <p:cNvPr id="33" name="Rectangle 87"/>
          <p:cNvSpPr>
            <a:spLocks noChangeArrowheads="1"/>
          </p:cNvSpPr>
          <p:nvPr/>
        </p:nvSpPr>
        <p:spPr bwMode="auto">
          <a:xfrm>
            <a:off x="7239000" y="5715000"/>
            <a:ext cx="2043953" cy="685800"/>
          </a:xfrm>
          <a:prstGeom prst="rect">
            <a:avLst/>
          </a:prstGeom>
          <a:noFill/>
          <a:ln w="9525">
            <a:noFill/>
            <a:miter lim="800000"/>
            <a:headEnd/>
            <a:tailEnd/>
          </a:ln>
        </p:spPr>
        <p:txBody>
          <a:bodyPr anchor="ctr"/>
          <a:lstStyle/>
          <a:p>
            <a:pPr algn="ctr"/>
            <a:r>
              <a:rPr lang="sv-SE" sz="1400" dirty="0">
                <a:latin typeface="Comic Sans MS" pitchFamily="66" charset="0"/>
              </a:rPr>
              <a:t>Counteraction of antibiotic production and degradation stabilizes microbial communities</a:t>
            </a:r>
          </a:p>
          <a:p>
            <a:pPr algn="ctr"/>
            <a:r>
              <a:rPr lang="sv-SE" sz="1400" dirty="0">
                <a:latin typeface="Comic Sans MS" pitchFamily="66" charset="0"/>
              </a:rPr>
              <a:t>Kelsic ED, </a:t>
            </a:r>
            <a:r>
              <a:rPr lang="sv-SE" sz="1400" i="1" dirty="0">
                <a:latin typeface="Comic Sans MS" pitchFamily="66" charset="0"/>
              </a:rPr>
              <a:t>et al., </a:t>
            </a:r>
            <a:r>
              <a:rPr lang="sv-SE" sz="1400" dirty="0">
                <a:latin typeface="Comic Sans MS" pitchFamily="66" charset="0"/>
              </a:rPr>
              <a:t>Nature 521 (2015) 516-9</a:t>
            </a:r>
          </a:p>
          <a:p>
            <a:pPr algn="ctr"/>
            <a:endParaRPr lang="sv-SE" sz="1400" dirty="0">
              <a:latin typeface="Comic Sans MS" pitchFamily="66" charset="0"/>
            </a:endParaRPr>
          </a:p>
        </p:txBody>
      </p:sp>
    </p:spTree>
    <p:extLst>
      <p:ext uri="{BB962C8B-B14F-4D97-AF65-F5344CB8AC3E}">
        <p14:creationId xmlns:p14="http://schemas.microsoft.com/office/powerpoint/2010/main" val="1413611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Monte Carlo Simulations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609600" y="721578"/>
            <a:ext cx="7924800" cy="2554545"/>
          </a:xfrm>
          <a:prstGeom prst="rect">
            <a:avLst/>
          </a:prstGeom>
          <a:solidFill>
            <a:schemeClr val="bg1"/>
          </a:solidFill>
        </p:spPr>
        <p:txBody>
          <a:bodyPr wrap="square">
            <a:spAutoFit/>
          </a:bodyPr>
          <a:lstStyle/>
          <a:p>
            <a:r>
              <a:rPr lang="en-US" sz="2000" dirty="0">
                <a:latin typeface="Comic Sans MS" pitchFamily="66" charset="0"/>
              </a:rPr>
              <a:t>A broad class of computational algorithms that rely on repeated random sampling to obtain numerical results.</a:t>
            </a:r>
          </a:p>
          <a:p>
            <a:endParaRPr lang="en-US" sz="2000" dirty="0">
              <a:latin typeface="Comic Sans MS" pitchFamily="66" charset="0"/>
            </a:endParaRPr>
          </a:p>
          <a:p>
            <a:pPr>
              <a:buFont typeface="Arial" pitchFamily="34" charset="0"/>
              <a:buChar char="•"/>
            </a:pPr>
            <a:r>
              <a:rPr lang="en-US" sz="2000" dirty="0">
                <a:latin typeface="Comic Sans MS" pitchFamily="66" charset="0"/>
              </a:rPr>
              <a:t> Optimization</a:t>
            </a:r>
          </a:p>
          <a:p>
            <a:pPr>
              <a:buFont typeface="Arial" pitchFamily="34" charset="0"/>
              <a:buChar char="•"/>
            </a:pPr>
            <a:endParaRPr lang="en-US" sz="2000" dirty="0">
              <a:latin typeface="Comic Sans MS" pitchFamily="66" charset="0"/>
            </a:endParaRPr>
          </a:p>
          <a:p>
            <a:pPr>
              <a:buFont typeface="Arial" pitchFamily="34" charset="0"/>
              <a:buChar char="•"/>
            </a:pPr>
            <a:r>
              <a:rPr lang="en-US" sz="2000" dirty="0">
                <a:latin typeface="Comic Sans MS" pitchFamily="66" charset="0"/>
              </a:rPr>
              <a:t> Numerical integration </a:t>
            </a:r>
          </a:p>
          <a:p>
            <a:pPr>
              <a:buFont typeface="Arial" pitchFamily="34" charset="0"/>
              <a:buChar char="•"/>
            </a:pPr>
            <a:endParaRPr lang="en-US" sz="2000" dirty="0">
              <a:latin typeface="Comic Sans MS" pitchFamily="66" charset="0"/>
            </a:endParaRPr>
          </a:p>
          <a:p>
            <a:pPr>
              <a:buFont typeface="Arial" pitchFamily="34" charset="0"/>
              <a:buChar char="•"/>
            </a:pPr>
            <a:r>
              <a:rPr lang="en-US" sz="2000" dirty="0">
                <a:latin typeface="Comic Sans MS" pitchFamily="66" charset="0"/>
              </a:rPr>
              <a:t> Sampling probability distributions</a:t>
            </a:r>
          </a:p>
        </p:txBody>
      </p:sp>
      <p:sp>
        <p:nvSpPr>
          <p:cNvPr id="6" name="Rectangle 5"/>
          <p:cNvSpPr/>
          <p:nvPr/>
        </p:nvSpPr>
        <p:spPr>
          <a:xfrm>
            <a:off x="609600" y="721578"/>
            <a:ext cx="7924800" cy="2554545"/>
          </a:xfrm>
          <a:prstGeom prst="rect">
            <a:avLst/>
          </a:prstGeom>
          <a:solidFill>
            <a:schemeClr val="bg1"/>
          </a:solidFill>
        </p:spPr>
        <p:txBody>
          <a:bodyPr wrap="square">
            <a:spAutoFit/>
          </a:bodyPr>
          <a:lstStyle/>
          <a:p>
            <a:r>
              <a:rPr lang="en-US" sz="2000" dirty="0">
                <a:latin typeface="Comic Sans MS" pitchFamily="66" charset="0"/>
              </a:rPr>
              <a:t>A broad class of computational algorithms that rely on repeated random sampling to obtain numerical results.</a:t>
            </a:r>
          </a:p>
          <a:p>
            <a:endParaRPr lang="en-US" sz="2000" dirty="0">
              <a:latin typeface="Comic Sans MS" pitchFamily="66" charset="0"/>
            </a:endParaRPr>
          </a:p>
          <a:p>
            <a:pPr>
              <a:buFont typeface="Arial" pitchFamily="34" charset="0"/>
              <a:buChar char="•"/>
            </a:pPr>
            <a:r>
              <a:rPr lang="en-US" sz="2000" dirty="0">
                <a:latin typeface="Comic Sans MS" pitchFamily="66" charset="0"/>
              </a:rPr>
              <a:t> Optimization</a:t>
            </a:r>
          </a:p>
          <a:p>
            <a:pPr>
              <a:buFont typeface="Arial" pitchFamily="34" charset="0"/>
              <a:buChar char="•"/>
            </a:pPr>
            <a:endParaRPr lang="en-US" sz="2000" dirty="0">
              <a:latin typeface="Comic Sans MS" pitchFamily="66" charset="0"/>
            </a:endParaRPr>
          </a:p>
          <a:p>
            <a:pPr>
              <a:buFont typeface="Arial" pitchFamily="34" charset="0"/>
              <a:buChar char="•"/>
            </a:pPr>
            <a:r>
              <a:rPr lang="en-US" sz="2000" dirty="0">
                <a:latin typeface="Comic Sans MS" pitchFamily="66" charset="0"/>
              </a:rPr>
              <a:t> Numerical integration </a:t>
            </a:r>
          </a:p>
          <a:p>
            <a:pPr>
              <a:buFont typeface="Arial" pitchFamily="34" charset="0"/>
              <a:buChar char="•"/>
            </a:pPr>
            <a:endParaRPr lang="en-US" sz="2000" dirty="0">
              <a:latin typeface="Comic Sans MS" pitchFamily="66" charset="0"/>
            </a:endParaRPr>
          </a:p>
          <a:p>
            <a:pPr>
              <a:buFont typeface="Arial" pitchFamily="34" charset="0"/>
              <a:buChar char="•"/>
            </a:pPr>
            <a:r>
              <a:rPr lang="en-US" sz="2000" dirty="0">
                <a:latin typeface="Comic Sans MS" pitchFamily="66" charset="0"/>
              </a:rPr>
              <a:t> </a:t>
            </a:r>
            <a:r>
              <a:rPr lang="en-US" sz="2000" b="1" dirty="0">
                <a:solidFill>
                  <a:srgbClr val="C00000"/>
                </a:solidFill>
                <a:latin typeface="Comic Sans MS" pitchFamily="66" charset="0"/>
              </a:rPr>
              <a:t>Sampling probability distributions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Antibiotic production and degradation </a:t>
            </a:r>
          </a:p>
          <a:p>
            <a:pPr algn="ctr"/>
            <a:r>
              <a:rPr lang="sv-SE" sz="2800" b="1" dirty="0">
                <a:latin typeface="Comic Sans MS" pitchFamily="66" charset="0"/>
              </a:rPr>
              <a:t>stabilizes microbial communities</a:t>
            </a:r>
          </a:p>
        </p:txBody>
      </p:sp>
      <p:sp>
        <p:nvSpPr>
          <p:cNvPr id="3098" name="Line 88"/>
          <p:cNvSpPr>
            <a:spLocks noChangeShapeType="1"/>
          </p:cNvSpPr>
          <p:nvPr/>
        </p:nvSpPr>
        <p:spPr bwMode="auto">
          <a:xfrm>
            <a:off x="609600" y="914400"/>
            <a:ext cx="7924800" cy="0"/>
          </a:xfrm>
          <a:prstGeom prst="line">
            <a:avLst/>
          </a:prstGeom>
          <a:noFill/>
          <a:ln w="31750">
            <a:solidFill>
              <a:srgbClr val="CC3300"/>
            </a:solidFill>
            <a:round/>
            <a:headEnd/>
            <a:tailEnd/>
          </a:ln>
        </p:spPr>
        <p:txBody>
          <a:bodyPr/>
          <a:lstStyle/>
          <a:p>
            <a:endParaRPr lang="en-US"/>
          </a:p>
        </p:txBody>
      </p:sp>
      <p:sp>
        <p:nvSpPr>
          <p:cNvPr id="33" name="Rectangle 87"/>
          <p:cNvSpPr>
            <a:spLocks noChangeArrowheads="1"/>
          </p:cNvSpPr>
          <p:nvPr/>
        </p:nvSpPr>
        <p:spPr bwMode="auto">
          <a:xfrm>
            <a:off x="7239000" y="5715000"/>
            <a:ext cx="2043953" cy="685800"/>
          </a:xfrm>
          <a:prstGeom prst="rect">
            <a:avLst/>
          </a:prstGeom>
          <a:noFill/>
          <a:ln w="9525">
            <a:noFill/>
            <a:miter lim="800000"/>
            <a:headEnd/>
            <a:tailEnd/>
          </a:ln>
        </p:spPr>
        <p:txBody>
          <a:bodyPr anchor="ctr"/>
          <a:lstStyle/>
          <a:p>
            <a:pPr algn="ctr"/>
            <a:r>
              <a:rPr lang="sv-SE" sz="1400" dirty="0">
                <a:latin typeface="Comic Sans MS" pitchFamily="66" charset="0"/>
              </a:rPr>
              <a:t>Counteraction of antibiotic production and degradation stabilizes microbial communities</a:t>
            </a:r>
          </a:p>
          <a:p>
            <a:pPr algn="ctr"/>
            <a:r>
              <a:rPr lang="sv-SE" sz="1400" dirty="0">
                <a:latin typeface="Comic Sans MS" pitchFamily="66" charset="0"/>
              </a:rPr>
              <a:t>Kelsic ED, </a:t>
            </a:r>
            <a:r>
              <a:rPr lang="sv-SE" sz="1400" i="1" dirty="0">
                <a:latin typeface="Comic Sans MS" pitchFamily="66" charset="0"/>
              </a:rPr>
              <a:t>et al., </a:t>
            </a:r>
            <a:r>
              <a:rPr lang="sv-SE" sz="1400" dirty="0">
                <a:latin typeface="Comic Sans MS" pitchFamily="66" charset="0"/>
              </a:rPr>
              <a:t>Nature 521 (2015) 516-9</a:t>
            </a:r>
          </a:p>
          <a:p>
            <a:pPr algn="ctr"/>
            <a:endParaRPr lang="sv-SE" sz="1400" dirty="0">
              <a:latin typeface="Comic Sans MS" pitchFamily="66" charset="0"/>
            </a:endParaRPr>
          </a:p>
        </p:txBody>
      </p:sp>
      <p:pic>
        <p:nvPicPr>
          <p:cNvPr id="2" name="Picture 1"/>
          <p:cNvPicPr>
            <a:picLocks noChangeAspect="1"/>
          </p:cNvPicPr>
          <p:nvPr/>
        </p:nvPicPr>
        <p:blipFill rotWithShape="1">
          <a:blip r:embed="rId3"/>
          <a:srcRect l="11785" t="12321" r="52572" b="17272"/>
          <a:stretch/>
        </p:blipFill>
        <p:spPr>
          <a:xfrm>
            <a:off x="1905000" y="1015999"/>
            <a:ext cx="5257800" cy="5842000"/>
          </a:xfrm>
          <a:prstGeom prst="rect">
            <a:avLst/>
          </a:prstGeom>
        </p:spPr>
      </p:pic>
    </p:spTree>
    <p:extLst>
      <p:ext uri="{BB962C8B-B14F-4D97-AF65-F5344CB8AC3E}">
        <p14:creationId xmlns:p14="http://schemas.microsoft.com/office/powerpoint/2010/main" val="3294936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Antibiotic production and degradation </a:t>
            </a:r>
          </a:p>
          <a:p>
            <a:pPr algn="ctr"/>
            <a:r>
              <a:rPr lang="sv-SE" sz="2800" b="1" dirty="0">
                <a:latin typeface="Comic Sans MS" pitchFamily="66" charset="0"/>
              </a:rPr>
              <a:t>stabilizes microbial communities</a:t>
            </a:r>
          </a:p>
        </p:txBody>
      </p:sp>
      <p:sp>
        <p:nvSpPr>
          <p:cNvPr id="3098" name="Line 88"/>
          <p:cNvSpPr>
            <a:spLocks noChangeShapeType="1"/>
          </p:cNvSpPr>
          <p:nvPr/>
        </p:nvSpPr>
        <p:spPr bwMode="auto">
          <a:xfrm>
            <a:off x="609600" y="914400"/>
            <a:ext cx="7924800" cy="0"/>
          </a:xfrm>
          <a:prstGeom prst="line">
            <a:avLst/>
          </a:prstGeom>
          <a:noFill/>
          <a:ln w="31750">
            <a:solidFill>
              <a:srgbClr val="CC3300"/>
            </a:solidFill>
            <a:round/>
            <a:headEnd/>
            <a:tailEnd/>
          </a:ln>
        </p:spPr>
        <p:txBody>
          <a:bodyPr/>
          <a:lstStyle/>
          <a:p>
            <a:endParaRPr lang="en-US"/>
          </a:p>
        </p:txBody>
      </p:sp>
      <p:sp>
        <p:nvSpPr>
          <p:cNvPr id="33" name="Rectangle 87"/>
          <p:cNvSpPr>
            <a:spLocks noChangeArrowheads="1"/>
          </p:cNvSpPr>
          <p:nvPr/>
        </p:nvSpPr>
        <p:spPr bwMode="auto">
          <a:xfrm>
            <a:off x="7239000" y="5715000"/>
            <a:ext cx="2043953" cy="685800"/>
          </a:xfrm>
          <a:prstGeom prst="rect">
            <a:avLst/>
          </a:prstGeom>
          <a:noFill/>
          <a:ln w="9525">
            <a:noFill/>
            <a:miter lim="800000"/>
            <a:headEnd/>
            <a:tailEnd/>
          </a:ln>
        </p:spPr>
        <p:txBody>
          <a:bodyPr anchor="ctr"/>
          <a:lstStyle/>
          <a:p>
            <a:pPr algn="ctr"/>
            <a:r>
              <a:rPr lang="sv-SE" sz="1400" dirty="0">
                <a:latin typeface="Comic Sans MS" pitchFamily="66" charset="0"/>
              </a:rPr>
              <a:t>Counteraction of antibiotic production and degradation stabilizes microbial communities</a:t>
            </a:r>
          </a:p>
          <a:p>
            <a:pPr algn="ctr"/>
            <a:r>
              <a:rPr lang="sv-SE" sz="1400" dirty="0">
                <a:latin typeface="Comic Sans MS" pitchFamily="66" charset="0"/>
              </a:rPr>
              <a:t>Kelsic ED, </a:t>
            </a:r>
            <a:r>
              <a:rPr lang="sv-SE" sz="1400" i="1" dirty="0">
                <a:latin typeface="Comic Sans MS" pitchFamily="66" charset="0"/>
              </a:rPr>
              <a:t>et al., </a:t>
            </a:r>
            <a:r>
              <a:rPr lang="sv-SE" sz="1400" dirty="0">
                <a:latin typeface="Comic Sans MS" pitchFamily="66" charset="0"/>
              </a:rPr>
              <a:t>Nature 521 (2015) 516-9</a:t>
            </a:r>
          </a:p>
          <a:p>
            <a:pPr algn="ctr"/>
            <a:endParaRPr lang="sv-SE" sz="1400" dirty="0">
              <a:latin typeface="Comic Sans MS" pitchFamily="66" charset="0"/>
            </a:endParaRPr>
          </a:p>
        </p:txBody>
      </p:sp>
      <p:pic>
        <p:nvPicPr>
          <p:cNvPr id="3" name="Picture 2"/>
          <p:cNvPicPr>
            <a:picLocks noChangeAspect="1"/>
          </p:cNvPicPr>
          <p:nvPr/>
        </p:nvPicPr>
        <p:blipFill rotWithShape="1">
          <a:blip r:embed="rId3"/>
          <a:srcRect l="9329" t="30964" r="56496" b="40849"/>
          <a:stretch/>
        </p:blipFill>
        <p:spPr>
          <a:xfrm>
            <a:off x="152400" y="990600"/>
            <a:ext cx="8705427" cy="4038600"/>
          </a:xfrm>
          <a:prstGeom prst="rect">
            <a:avLst/>
          </a:prstGeom>
        </p:spPr>
      </p:pic>
    </p:spTree>
    <p:extLst>
      <p:ext uri="{BB962C8B-B14F-4D97-AF65-F5344CB8AC3E}">
        <p14:creationId xmlns:p14="http://schemas.microsoft.com/office/powerpoint/2010/main" val="2784483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Robustness to cheating</a:t>
            </a: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33" name="Rectangle 87"/>
          <p:cNvSpPr>
            <a:spLocks noChangeArrowheads="1"/>
          </p:cNvSpPr>
          <p:nvPr/>
        </p:nvSpPr>
        <p:spPr bwMode="auto">
          <a:xfrm>
            <a:off x="0" y="6400800"/>
            <a:ext cx="9282953" cy="685800"/>
          </a:xfrm>
          <a:prstGeom prst="rect">
            <a:avLst/>
          </a:prstGeom>
          <a:noFill/>
          <a:ln w="9525">
            <a:noFill/>
            <a:miter lim="800000"/>
            <a:headEnd/>
            <a:tailEnd/>
          </a:ln>
        </p:spPr>
        <p:txBody>
          <a:bodyPr anchor="ctr"/>
          <a:lstStyle/>
          <a:p>
            <a:pPr algn="ctr"/>
            <a:r>
              <a:rPr lang="sv-SE" sz="1400" dirty="0">
                <a:latin typeface="Comic Sans MS" pitchFamily="66" charset="0"/>
              </a:rPr>
              <a:t>Counteraction of antibiotic production and degradation stabilizes microbial communities</a:t>
            </a:r>
          </a:p>
          <a:p>
            <a:pPr algn="ctr"/>
            <a:r>
              <a:rPr lang="sv-SE" sz="1400" dirty="0">
                <a:latin typeface="Comic Sans MS" pitchFamily="66" charset="0"/>
              </a:rPr>
              <a:t>Kelsic ED, </a:t>
            </a:r>
            <a:r>
              <a:rPr lang="sv-SE" sz="1400" i="1" dirty="0">
                <a:latin typeface="Comic Sans MS" pitchFamily="66" charset="0"/>
              </a:rPr>
              <a:t>et al., </a:t>
            </a:r>
            <a:r>
              <a:rPr lang="sv-SE" sz="1400" dirty="0">
                <a:latin typeface="Comic Sans MS" pitchFamily="66" charset="0"/>
              </a:rPr>
              <a:t>Nature 521 (2015) 516-9</a:t>
            </a:r>
          </a:p>
          <a:p>
            <a:pPr algn="ctr"/>
            <a:endParaRPr lang="sv-SE" sz="1400" dirty="0">
              <a:latin typeface="Comic Sans MS" pitchFamily="66" charset="0"/>
            </a:endParaRPr>
          </a:p>
        </p:txBody>
      </p:sp>
      <p:pic>
        <p:nvPicPr>
          <p:cNvPr id="2" name="Picture 1"/>
          <p:cNvPicPr>
            <a:picLocks noChangeAspect="1"/>
          </p:cNvPicPr>
          <p:nvPr/>
        </p:nvPicPr>
        <p:blipFill rotWithShape="1">
          <a:blip r:embed="rId3"/>
          <a:srcRect l="8465" t="21309" r="3048" b="1959"/>
          <a:stretch/>
        </p:blipFill>
        <p:spPr>
          <a:xfrm>
            <a:off x="1022350" y="609600"/>
            <a:ext cx="7359650" cy="5757549"/>
          </a:xfrm>
          <a:prstGeom prst="rect">
            <a:avLst/>
          </a:prstGeom>
        </p:spPr>
      </p:pic>
    </p:spTree>
    <p:extLst>
      <p:ext uri="{BB962C8B-B14F-4D97-AF65-F5344CB8AC3E}">
        <p14:creationId xmlns:p14="http://schemas.microsoft.com/office/powerpoint/2010/main" val="1336922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1112049" y="5486400"/>
            <a:ext cx="7041351" cy="646331"/>
          </a:xfrm>
          <a:prstGeom prst="rect">
            <a:avLst/>
          </a:prstGeom>
          <a:noFill/>
          <a:ln w="9525">
            <a:noFill/>
            <a:miter lim="800000"/>
            <a:headEnd/>
            <a:tailEnd/>
          </a:ln>
        </p:spPr>
        <p:txBody>
          <a:bodyPr wrap="none">
            <a:spAutoFit/>
          </a:bodyPr>
          <a:lstStyle/>
          <a:p>
            <a:pPr algn="ctr"/>
            <a:r>
              <a:rPr lang="sv-SE" dirty="0">
                <a:solidFill>
                  <a:srgbClr val="010000"/>
                </a:solidFill>
              </a:rPr>
              <a:t>Large discrepancy between the experimental dynamic </a:t>
            </a:r>
          </a:p>
          <a:p>
            <a:pPr algn="ctr"/>
            <a:r>
              <a:rPr lang="sv-SE" dirty="0">
                <a:solidFill>
                  <a:srgbClr val="010000"/>
                </a:solidFill>
              </a:rPr>
              <a:t>range and the range of amounts of different proteins in a proteome</a:t>
            </a:r>
            <a:r>
              <a:rPr lang="sv-SE" dirty="0"/>
              <a:t> </a:t>
            </a:r>
          </a:p>
        </p:txBody>
      </p:sp>
      <p:sp>
        <p:nvSpPr>
          <p:cNvPr id="17412" name="Line 4"/>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17413" name="Picture 5"/>
          <p:cNvPicPr>
            <a:picLocks noChangeAspect="1" noChangeArrowheads="1"/>
          </p:cNvPicPr>
          <p:nvPr/>
        </p:nvPicPr>
        <p:blipFill>
          <a:blip r:embed="rId3" cstate="print"/>
          <a:srcRect t="19020"/>
          <a:stretch>
            <a:fillRect/>
          </a:stretch>
        </p:blipFill>
        <p:spPr bwMode="auto">
          <a:xfrm>
            <a:off x="1852613" y="1371600"/>
            <a:ext cx="5534025" cy="3386138"/>
          </a:xfrm>
          <a:prstGeom prst="rect">
            <a:avLst/>
          </a:prstGeom>
          <a:noFill/>
          <a:ln w="9525">
            <a:noFill/>
            <a:miter lim="800000"/>
            <a:headEnd/>
            <a:tailEnd/>
          </a:ln>
        </p:spPr>
      </p:pic>
      <p:sp>
        <p:nvSpPr>
          <p:cNvPr id="17414" name="Line 6"/>
          <p:cNvSpPr>
            <a:spLocks noChangeShapeType="1"/>
          </p:cNvSpPr>
          <p:nvPr/>
        </p:nvSpPr>
        <p:spPr bwMode="auto">
          <a:xfrm flipH="1">
            <a:off x="1905000" y="4597400"/>
            <a:ext cx="762000" cy="0"/>
          </a:xfrm>
          <a:prstGeom prst="line">
            <a:avLst/>
          </a:prstGeom>
          <a:noFill/>
          <a:ln w="28575">
            <a:solidFill>
              <a:schemeClr val="tx1"/>
            </a:solidFill>
            <a:round/>
            <a:headEnd/>
            <a:tailEnd/>
          </a:ln>
        </p:spPr>
        <p:txBody>
          <a:bodyPr/>
          <a:lstStyle/>
          <a:p>
            <a:endParaRPr lang="en-US"/>
          </a:p>
        </p:txBody>
      </p:sp>
      <p:sp>
        <p:nvSpPr>
          <p:cNvPr id="17415" name="Line 7"/>
          <p:cNvSpPr>
            <a:spLocks noChangeShapeType="1"/>
          </p:cNvSpPr>
          <p:nvPr/>
        </p:nvSpPr>
        <p:spPr bwMode="auto">
          <a:xfrm flipH="1">
            <a:off x="6477000" y="4597400"/>
            <a:ext cx="762000" cy="0"/>
          </a:xfrm>
          <a:prstGeom prst="line">
            <a:avLst/>
          </a:prstGeom>
          <a:noFill/>
          <a:ln w="28575">
            <a:solidFill>
              <a:schemeClr val="tx1"/>
            </a:solidFill>
            <a:round/>
            <a:headEnd/>
            <a:tailEnd/>
          </a:ln>
        </p:spPr>
        <p:txBody>
          <a:bodyPr/>
          <a:lstStyle/>
          <a:p>
            <a:endParaRPr lang="en-US"/>
          </a:p>
        </p:txBody>
      </p:sp>
      <p:sp>
        <p:nvSpPr>
          <p:cNvPr id="17416" name="Line 8"/>
          <p:cNvSpPr>
            <a:spLocks noChangeShapeType="1"/>
          </p:cNvSpPr>
          <p:nvPr/>
        </p:nvSpPr>
        <p:spPr bwMode="auto">
          <a:xfrm flipH="1">
            <a:off x="5867400" y="4191000"/>
            <a:ext cx="1371600" cy="0"/>
          </a:xfrm>
          <a:prstGeom prst="line">
            <a:avLst/>
          </a:prstGeom>
          <a:noFill/>
          <a:ln w="57150">
            <a:solidFill>
              <a:srgbClr val="D93238"/>
            </a:solidFill>
            <a:round/>
            <a:headEnd/>
            <a:tailEnd type="arrow" w="med" len="med"/>
          </a:ln>
        </p:spPr>
        <p:txBody>
          <a:bodyPr/>
          <a:lstStyle/>
          <a:p>
            <a:endParaRPr lang="en-US"/>
          </a:p>
        </p:txBody>
      </p:sp>
      <p:sp>
        <p:nvSpPr>
          <p:cNvPr id="17417" name="Text Box 9"/>
          <p:cNvSpPr txBox="1">
            <a:spLocks noChangeArrowheads="1"/>
          </p:cNvSpPr>
          <p:nvPr/>
        </p:nvSpPr>
        <p:spPr bwMode="auto">
          <a:xfrm>
            <a:off x="5699125" y="3533775"/>
            <a:ext cx="1768475" cy="581025"/>
          </a:xfrm>
          <a:prstGeom prst="rect">
            <a:avLst/>
          </a:prstGeom>
          <a:noFill/>
          <a:ln w="9525">
            <a:noFill/>
            <a:miter lim="800000"/>
            <a:headEnd/>
            <a:tailEnd/>
          </a:ln>
        </p:spPr>
        <p:txBody>
          <a:bodyPr wrap="none">
            <a:spAutoFit/>
          </a:bodyPr>
          <a:lstStyle/>
          <a:p>
            <a:r>
              <a:rPr lang="en-US" sz="1600" b="1">
                <a:solidFill>
                  <a:srgbClr val="D93238"/>
                </a:solidFill>
              </a:rPr>
              <a:t>Experimental</a:t>
            </a:r>
          </a:p>
          <a:p>
            <a:r>
              <a:rPr lang="en-US" sz="1600" b="1">
                <a:solidFill>
                  <a:srgbClr val="D93238"/>
                </a:solidFill>
              </a:rPr>
              <a:t>Dynamic Range</a:t>
            </a:r>
          </a:p>
        </p:txBody>
      </p:sp>
      <p:sp>
        <p:nvSpPr>
          <p:cNvPr id="17418" name="Text Box 10"/>
          <p:cNvSpPr txBox="1">
            <a:spLocks noChangeArrowheads="1"/>
          </p:cNvSpPr>
          <p:nvPr/>
        </p:nvSpPr>
        <p:spPr bwMode="auto">
          <a:xfrm>
            <a:off x="5105400" y="1828800"/>
            <a:ext cx="1778000" cy="581025"/>
          </a:xfrm>
          <a:prstGeom prst="rect">
            <a:avLst/>
          </a:prstGeom>
          <a:noFill/>
          <a:ln w="9525">
            <a:noFill/>
            <a:miter lim="800000"/>
            <a:headEnd/>
            <a:tailEnd/>
          </a:ln>
        </p:spPr>
        <p:txBody>
          <a:bodyPr wrap="none">
            <a:spAutoFit/>
          </a:bodyPr>
          <a:lstStyle/>
          <a:p>
            <a:r>
              <a:rPr lang="en-US" sz="1600" b="1"/>
              <a:t>Distribution of </a:t>
            </a:r>
          </a:p>
          <a:p>
            <a:r>
              <a:rPr lang="en-US" sz="1600" b="1"/>
              <a:t>Protein Amounts</a:t>
            </a:r>
          </a:p>
        </p:txBody>
      </p:sp>
      <p:sp>
        <p:nvSpPr>
          <p:cNvPr id="17419" name="Text Box 11"/>
          <p:cNvSpPr txBox="1">
            <a:spLocks noChangeArrowheads="1"/>
          </p:cNvSpPr>
          <p:nvPr/>
        </p:nvSpPr>
        <p:spPr bwMode="auto">
          <a:xfrm>
            <a:off x="3565525" y="4522788"/>
            <a:ext cx="1997075" cy="304800"/>
          </a:xfrm>
          <a:prstGeom prst="rect">
            <a:avLst/>
          </a:prstGeom>
          <a:noFill/>
          <a:ln w="9525">
            <a:noFill/>
            <a:miter lim="800000"/>
            <a:headEnd/>
            <a:tailEnd/>
          </a:ln>
        </p:spPr>
        <p:txBody>
          <a:bodyPr wrap="none">
            <a:spAutoFit/>
          </a:bodyPr>
          <a:lstStyle/>
          <a:p>
            <a:pPr algn="l"/>
            <a:r>
              <a:rPr lang="en-US" sz="1400" b="1"/>
              <a:t>Log (Protein Amount)</a:t>
            </a:r>
          </a:p>
        </p:txBody>
      </p:sp>
      <p:sp>
        <p:nvSpPr>
          <p:cNvPr id="17420" name="Text Box 12"/>
          <p:cNvSpPr txBox="1">
            <a:spLocks noChangeArrowheads="1"/>
          </p:cNvSpPr>
          <p:nvPr/>
        </p:nvSpPr>
        <p:spPr bwMode="auto">
          <a:xfrm rot="-5400000">
            <a:off x="1303337" y="2597151"/>
            <a:ext cx="1806575" cy="304800"/>
          </a:xfrm>
          <a:prstGeom prst="rect">
            <a:avLst/>
          </a:prstGeom>
          <a:noFill/>
          <a:ln w="9525">
            <a:noFill/>
            <a:miter lim="800000"/>
            <a:headEnd/>
            <a:tailEnd/>
          </a:ln>
        </p:spPr>
        <p:txBody>
          <a:bodyPr wrap="none">
            <a:spAutoFit/>
          </a:bodyPr>
          <a:lstStyle/>
          <a:p>
            <a:pPr algn="l"/>
            <a:r>
              <a:rPr lang="en-US" sz="1400" b="1"/>
              <a:t>Number of Proteins</a:t>
            </a:r>
          </a:p>
        </p:txBody>
      </p:sp>
      <p:grpSp>
        <p:nvGrpSpPr>
          <p:cNvPr id="2" name="Group 13"/>
          <p:cNvGrpSpPr>
            <a:grpSpLocks/>
          </p:cNvGrpSpPr>
          <p:nvPr/>
        </p:nvGrpSpPr>
        <p:grpSpPr bwMode="auto">
          <a:xfrm>
            <a:off x="228600" y="5029202"/>
            <a:ext cx="8751888" cy="1103313"/>
            <a:chOff x="144" y="3168"/>
            <a:chExt cx="5513" cy="695"/>
          </a:xfrm>
        </p:grpSpPr>
        <p:sp>
          <p:nvSpPr>
            <p:cNvPr id="17422" name="Text Box 14"/>
            <p:cNvSpPr txBox="1">
              <a:spLocks noChangeArrowheads="1"/>
            </p:cNvSpPr>
            <p:nvPr/>
          </p:nvSpPr>
          <p:spPr bwMode="auto">
            <a:xfrm>
              <a:off x="144" y="3456"/>
              <a:ext cx="5513" cy="407"/>
            </a:xfrm>
            <a:prstGeom prst="rect">
              <a:avLst/>
            </a:prstGeom>
            <a:solidFill>
              <a:schemeClr val="bg1"/>
            </a:solidFill>
            <a:ln w="9525">
              <a:noFill/>
              <a:miter lim="800000"/>
              <a:headEnd/>
              <a:tailEnd/>
            </a:ln>
          </p:spPr>
          <p:txBody>
            <a:bodyPr>
              <a:spAutoFit/>
            </a:bodyPr>
            <a:lstStyle/>
            <a:p>
              <a:pPr algn="ctr"/>
              <a:r>
                <a:rPr lang="sv-SE" dirty="0"/>
                <a:t>The goal is to identify and characterize all components of a proteome </a:t>
              </a:r>
            </a:p>
            <a:p>
              <a:pPr algn="ctr"/>
              <a:endParaRPr lang="sv-SE" dirty="0"/>
            </a:p>
          </p:txBody>
        </p:sp>
        <p:sp>
          <p:nvSpPr>
            <p:cNvPr id="17423" name="Line 15"/>
            <p:cNvSpPr>
              <a:spLocks noChangeShapeType="1"/>
            </p:cNvSpPr>
            <p:nvPr/>
          </p:nvSpPr>
          <p:spPr bwMode="auto">
            <a:xfrm flipH="1">
              <a:off x="1200" y="3168"/>
              <a:ext cx="3360" cy="0"/>
            </a:xfrm>
            <a:prstGeom prst="line">
              <a:avLst/>
            </a:prstGeom>
            <a:noFill/>
            <a:ln w="76200">
              <a:solidFill>
                <a:srgbClr val="0000FF"/>
              </a:solidFill>
              <a:prstDash val="dash"/>
              <a:round/>
              <a:headEnd/>
              <a:tailEnd type="arrow" w="med" len="med"/>
            </a:ln>
          </p:spPr>
          <p:txBody>
            <a:bodyPr/>
            <a:lstStyle/>
            <a:p>
              <a:endParaRPr lang="en-US"/>
            </a:p>
          </p:txBody>
        </p:sp>
        <p:sp>
          <p:nvSpPr>
            <p:cNvPr id="17424" name="Text Box 16"/>
            <p:cNvSpPr txBox="1">
              <a:spLocks noChangeArrowheads="1"/>
            </p:cNvSpPr>
            <p:nvPr/>
          </p:nvSpPr>
          <p:spPr bwMode="auto">
            <a:xfrm>
              <a:off x="2079" y="3216"/>
              <a:ext cx="1617" cy="212"/>
            </a:xfrm>
            <a:prstGeom prst="rect">
              <a:avLst/>
            </a:prstGeom>
            <a:solidFill>
              <a:schemeClr val="bg1"/>
            </a:solidFill>
            <a:ln w="9525">
              <a:noFill/>
              <a:miter lim="800000"/>
              <a:headEnd/>
              <a:tailEnd/>
            </a:ln>
          </p:spPr>
          <p:txBody>
            <a:bodyPr wrap="none">
              <a:spAutoFit/>
            </a:bodyPr>
            <a:lstStyle/>
            <a:p>
              <a:pPr algn="l"/>
              <a:r>
                <a:rPr lang="en-US" sz="1600" b="1">
                  <a:solidFill>
                    <a:srgbClr val="0000FF"/>
                  </a:solidFill>
                </a:rPr>
                <a:t>Desired Dynamic Range</a:t>
              </a:r>
            </a:p>
          </p:txBody>
        </p:sp>
      </p:grpSp>
      <p:sp>
        <p:nvSpPr>
          <p:cNvPr id="18"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Modeling Proteomics Experimental Design</a:t>
            </a:r>
            <a:endParaRPr lang="sv-SE" sz="2800" b="1" dirty="0">
              <a:latin typeface="Comic Sans MS" pitchFamily="66" charset="0"/>
            </a:endParaRPr>
          </a:p>
        </p:txBody>
      </p:sp>
      <p:sp>
        <p:nvSpPr>
          <p:cNvPr id="19" name="Rectangle 18"/>
          <p:cNvSpPr/>
          <p:nvPr/>
        </p:nvSpPr>
        <p:spPr>
          <a:xfrm>
            <a:off x="0" y="6396335"/>
            <a:ext cx="9144000" cy="461665"/>
          </a:xfrm>
          <a:prstGeom prst="rect">
            <a:avLst/>
          </a:prstGeom>
        </p:spPr>
        <p:txBody>
          <a:bodyPr wrap="square">
            <a:spAutoFit/>
          </a:bodyPr>
          <a:lstStyle/>
          <a:p>
            <a:r>
              <a:rPr lang="en-US" sz="1200" dirty="0">
                <a:latin typeface="Comic Sans MS" pitchFamily="66" charset="0"/>
              </a:rPr>
              <a:t>J. Eriksson, D. Fenyö, </a:t>
            </a:r>
            <a:r>
              <a:rPr lang="en-US" sz="1200" b="1" dirty="0">
                <a:latin typeface="Comic Sans MS" pitchFamily="66" charset="0"/>
              </a:rPr>
              <a:t>"Improving the success rate of proteome analysis by modeling protein-abundance distributions and experimental designs"</a:t>
            </a:r>
            <a:r>
              <a:rPr lang="en-US" sz="1200" dirty="0">
                <a:latin typeface="Comic Sans MS" pitchFamily="66" charset="0"/>
              </a:rPr>
              <a:t>. Nature Biotechnology 25 (2007) 651-655.</a:t>
            </a:r>
          </a:p>
        </p:txBody>
      </p:sp>
    </p:spTree>
    <p:extLst>
      <p:ext uri="{BB962C8B-B14F-4D97-AF65-F5344CB8AC3E}">
        <p14:creationId xmlns:p14="http://schemas.microsoft.com/office/powerpoint/2010/main" val="150303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162300" y="-228600"/>
            <a:ext cx="6096000" cy="1066800"/>
          </a:xfrm>
          <a:noFill/>
        </p:spPr>
        <p:txBody>
          <a:bodyPr/>
          <a:lstStyle/>
          <a:p>
            <a:pPr eaLnBrk="1" hangingPunct="1"/>
            <a:r>
              <a:rPr lang="sv-SE" sz="2800" b="1" kern="1200" dirty="0">
                <a:solidFill>
                  <a:schemeClr val="tx1"/>
                </a:solidFill>
                <a:latin typeface="Comic Sans MS" pitchFamily="66" charset="0"/>
                <a:ea typeface="+mn-ea"/>
                <a:cs typeface="+mn-cs"/>
              </a:rPr>
              <a:t>Experiment Simulated</a:t>
            </a:r>
          </a:p>
        </p:txBody>
      </p:sp>
      <p:sp>
        <p:nvSpPr>
          <p:cNvPr id="20483" name="Line 3"/>
          <p:cNvSpPr>
            <a:spLocks noChangeShapeType="1"/>
          </p:cNvSpPr>
          <p:nvPr/>
        </p:nvSpPr>
        <p:spPr bwMode="auto">
          <a:xfrm>
            <a:off x="3429000" y="533400"/>
            <a:ext cx="5562600" cy="0"/>
          </a:xfrm>
          <a:prstGeom prst="line">
            <a:avLst/>
          </a:prstGeom>
          <a:noFill/>
          <a:ln w="31750">
            <a:solidFill>
              <a:srgbClr val="CC3300"/>
            </a:solidFill>
            <a:round/>
            <a:headEnd/>
            <a:tailEnd/>
          </a:ln>
        </p:spPr>
        <p:txBody>
          <a:bodyPr/>
          <a:lstStyle/>
          <a:p>
            <a:endParaRPr lang="en-US"/>
          </a:p>
        </p:txBody>
      </p:sp>
      <p:grpSp>
        <p:nvGrpSpPr>
          <p:cNvPr id="2" name="Group 25"/>
          <p:cNvGrpSpPr>
            <a:grpSpLocks/>
          </p:cNvGrpSpPr>
          <p:nvPr/>
        </p:nvGrpSpPr>
        <p:grpSpPr bwMode="auto">
          <a:xfrm>
            <a:off x="3962400" y="762000"/>
            <a:ext cx="4724400" cy="5213350"/>
            <a:chOff x="2496" y="480"/>
            <a:chExt cx="2976" cy="3284"/>
          </a:xfrm>
        </p:grpSpPr>
        <p:sp>
          <p:nvSpPr>
            <p:cNvPr id="20495" name="Text Box 9"/>
            <p:cNvSpPr txBox="1">
              <a:spLocks noChangeArrowheads="1"/>
            </p:cNvSpPr>
            <p:nvPr/>
          </p:nvSpPr>
          <p:spPr bwMode="auto">
            <a:xfrm>
              <a:off x="2616" y="480"/>
              <a:ext cx="2736" cy="183"/>
            </a:xfrm>
            <a:prstGeom prst="rect">
              <a:avLst/>
            </a:prstGeom>
            <a:noFill/>
            <a:ln w="9525">
              <a:noFill/>
              <a:miter lim="800000"/>
              <a:headEnd/>
              <a:tailEnd/>
            </a:ln>
          </p:spPr>
          <p:txBody>
            <a:bodyPr>
              <a:spAutoFit/>
            </a:bodyPr>
            <a:lstStyle/>
            <a:p>
              <a:r>
                <a:rPr lang="en-US" sz="1300" b="1">
                  <a:solidFill>
                    <a:srgbClr val="000000"/>
                  </a:solidFill>
                  <a:latin typeface="Arial" charset="0"/>
                  <a:cs typeface="Arial" charset="0"/>
                </a:rPr>
                <a:t>● </a:t>
              </a:r>
              <a:r>
                <a:rPr lang="en-US" sz="1300" b="1">
                  <a:solidFill>
                    <a:srgbClr val="000000"/>
                  </a:solidFill>
                  <a:latin typeface="Arial" charset="0"/>
                </a:rPr>
                <a:t>Distribution of protein amounts in sample</a:t>
              </a:r>
            </a:p>
          </p:txBody>
        </p:sp>
        <p:sp>
          <p:nvSpPr>
            <p:cNvPr id="20496" name="Text Box 10"/>
            <p:cNvSpPr txBox="1">
              <a:spLocks noChangeArrowheads="1"/>
            </p:cNvSpPr>
            <p:nvPr/>
          </p:nvSpPr>
          <p:spPr bwMode="auto">
            <a:xfrm>
              <a:off x="2682" y="2153"/>
              <a:ext cx="2604" cy="183"/>
            </a:xfrm>
            <a:prstGeom prst="rect">
              <a:avLst/>
            </a:prstGeom>
            <a:noFill/>
            <a:ln w="9525">
              <a:noFill/>
              <a:miter lim="800000"/>
              <a:headEnd/>
              <a:tailEnd/>
            </a:ln>
          </p:spPr>
          <p:txBody>
            <a:bodyPr>
              <a:spAutoFit/>
            </a:bodyPr>
            <a:lstStyle/>
            <a:p>
              <a:r>
                <a:rPr lang="en-US" sz="1300" b="1">
                  <a:solidFill>
                    <a:srgbClr val="000000"/>
                  </a:solidFill>
                  <a:latin typeface="Arial" charset="0"/>
                </a:rPr>
                <a:t>●</a:t>
              </a:r>
              <a:r>
                <a:rPr lang="en-US" sz="1300">
                  <a:latin typeface="Arial" charset="0"/>
                </a:rPr>
                <a:t> </a:t>
              </a:r>
              <a:r>
                <a:rPr lang="en-US" sz="1300" b="1">
                  <a:solidFill>
                    <a:srgbClr val="000000"/>
                  </a:solidFill>
                  <a:latin typeface="Arial" charset="0"/>
                </a:rPr>
                <a:t>Loss of peptides before binding to the column</a:t>
              </a:r>
            </a:p>
          </p:txBody>
        </p:sp>
        <p:sp>
          <p:nvSpPr>
            <p:cNvPr id="20497" name="Text Box 11"/>
            <p:cNvSpPr txBox="1">
              <a:spLocks noChangeArrowheads="1"/>
            </p:cNvSpPr>
            <p:nvPr/>
          </p:nvSpPr>
          <p:spPr bwMode="auto">
            <a:xfrm>
              <a:off x="2706" y="2585"/>
              <a:ext cx="2556" cy="183"/>
            </a:xfrm>
            <a:prstGeom prst="rect">
              <a:avLst/>
            </a:prstGeom>
            <a:noFill/>
            <a:ln w="9525">
              <a:noFill/>
              <a:miter lim="800000"/>
              <a:headEnd/>
              <a:tailEnd/>
            </a:ln>
          </p:spPr>
          <p:txBody>
            <a:bodyPr>
              <a:spAutoFit/>
            </a:bodyPr>
            <a:lstStyle/>
            <a:p>
              <a:r>
                <a:rPr lang="en-US" sz="1300" b="1">
                  <a:solidFill>
                    <a:srgbClr val="000000"/>
                  </a:solidFill>
                  <a:latin typeface="Arial" charset="0"/>
                </a:rPr>
                <a:t>●</a:t>
              </a:r>
              <a:r>
                <a:rPr lang="en-US" sz="1300">
                  <a:latin typeface="Arial" charset="0"/>
                </a:rPr>
                <a:t> </a:t>
              </a:r>
              <a:r>
                <a:rPr lang="en-US" sz="1300" b="1">
                  <a:solidFill>
                    <a:srgbClr val="000000"/>
                  </a:solidFill>
                  <a:latin typeface="Arial" charset="0"/>
                </a:rPr>
                <a:t>Loss of peptides after elution off the column</a:t>
              </a:r>
            </a:p>
          </p:txBody>
        </p:sp>
        <p:sp>
          <p:nvSpPr>
            <p:cNvPr id="20498" name="Text Box 12"/>
            <p:cNvSpPr txBox="1">
              <a:spLocks noChangeArrowheads="1"/>
            </p:cNvSpPr>
            <p:nvPr/>
          </p:nvSpPr>
          <p:spPr bwMode="auto">
            <a:xfrm>
              <a:off x="2496" y="3456"/>
              <a:ext cx="2976" cy="308"/>
            </a:xfrm>
            <a:prstGeom prst="rect">
              <a:avLst/>
            </a:prstGeom>
            <a:noFill/>
            <a:ln w="9525">
              <a:noFill/>
              <a:miter lim="800000"/>
              <a:headEnd/>
              <a:tailEnd/>
            </a:ln>
          </p:spPr>
          <p:txBody>
            <a:bodyPr>
              <a:spAutoFit/>
            </a:bodyPr>
            <a:lstStyle/>
            <a:p>
              <a:r>
                <a:rPr lang="en-US" sz="1300" b="1">
                  <a:solidFill>
                    <a:srgbClr val="000000"/>
                  </a:solidFill>
                  <a:latin typeface="Arial" charset="0"/>
                </a:rPr>
                <a:t>●</a:t>
              </a:r>
              <a:r>
                <a:rPr lang="en-US" sz="1300">
                  <a:latin typeface="Arial" charset="0"/>
                </a:rPr>
                <a:t> </a:t>
              </a:r>
              <a:r>
                <a:rPr lang="en-US" sz="1300" b="1">
                  <a:solidFill>
                    <a:srgbClr val="000000"/>
                  </a:solidFill>
                  <a:latin typeface="Arial" charset="0"/>
                </a:rPr>
                <a:t>Distribution of mass spectrometric response for different peptides present at the same amount</a:t>
              </a:r>
            </a:p>
          </p:txBody>
        </p:sp>
      </p:grpSp>
      <p:grpSp>
        <p:nvGrpSpPr>
          <p:cNvPr id="3" name="Group 23"/>
          <p:cNvGrpSpPr>
            <a:grpSpLocks/>
          </p:cNvGrpSpPr>
          <p:nvPr/>
        </p:nvGrpSpPr>
        <p:grpSpPr bwMode="auto">
          <a:xfrm>
            <a:off x="4362450" y="1676400"/>
            <a:ext cx="4000500" cy="2371725"/>
            <a:chOff x="2748" y="1056"/>
            <a:chExt cx="2520" cy="1494"/>
          </a:xfrm>
        </p:grpSpPr>
        <p:sp>
          <p:nvSpPr>
            <p:cNvPr id="20490" name="Text Box 6"/>
            <p:cNvSpPr txBox="1">
              <a:spLocks noChangeArrowheads="1"/>
            </p:cNvSpPr>
            <p:nvPr/>
          </p:nvSpPr>
          <p:spPr bwMode="auto">
            <a:xfrm>
              <a:off x="2748" y="1779"/>
              <a:ext cx="2520" cy="308"/>
            </a:xfrm>
            <a:prstGeom prst="rect">
              <a:avLst/>
            </a:prstGeom>
            <a:noFill/>
            <a:ln w="9525">
              <a:noFill/>
              <a:miter lim="800000"/>
              <a:headEnd/>
              <a:tailEnd/>
            </a:ln>
          </p:spPr>
          <p:txBody>
            <a:bodyPr>
              <a:spAutoFit/>
            </a:bodyPr>
            <a:lstStyle/>
            <a:p>
              <a:r>
                <a:rPr lang="en-US" sz="1300" b="1">
                  <a:solidFill>
                    <a:srgbClr val="000000"/>
                  </a:solidFill>
                  <a:latin typeface="Arial" charset="0"/>
                </a:rPr>
                <a:t>●</a:t>
              </a:r>
              <a:r>
                <a:rPr lang="en-US" sz="1300">
                  <a:latin typeface="Arial" charset="0"/>
                </a:rPr>
                <a:t> </a:t>
              </a:r>
              <a:r>
                <a:rPr lang="en-US" sz="1300" b="1">
                  <a:solidFill>
                    <a:srgbClr val="000000"/>
                  </a:solidFill>
                  <a:latin typeface="Arial" charset="0"/>
                </a:rPr>
                <a:t>Total amount of peptides that are loaded on column (limited by column loading capacity)</a:t>
              </a:r>
            </a:p>
          </p:txBody>
        </p:sp>
        <p:sp>
          <p:nvSpPr>
            <p:cNvPr id="20491" name="Text Box 7"/>
            <p:cNvSpPr txBox="1">
              <a:spLocks noChangeArrowheads="1"/>
            </p:cNvSpPr>
            <p:nvPr/>
          </p:nvSpPr>
          <p:spPr bwMode="auto">
            <a:xfrm>
              <a:off x="3072" y="2364"/>
              <a:ext cx="1872" cy="183"/>
            </a:xfrm>
            <a:prstGeom prst="rect">
              <a:avLst/>
            </a:prstGeom>
            <a:noFill/>
            <a:ln w="9525">
              <a:noFill/>
              <a:miter lim="800000"/>
              <a:headEnd/>
              <a:tailEnd/>
            </a:ln>
          </p:spPr>
          <p:txBody>
            <a:bodyPr>
              <a:spAutoFit/>
            </a:bodyPr>
            <a:lstStyle/>
            <a:p>
              <a:r>
                <a:rPr lang="en-US" sz="1300" b="1">
                  <a:solidFill>
                    <a:srgbClr val="000000"/>
                  </a:solidFill>
                  <a:latin typeface="Arial" charset="0"/>
                </a:rPr>
                <a:t>●</a:t>
              </a:r>
              <a:r>
                <a:rPr lang="en-US" sz="1300">
                  <a:latin typeface="Arial" charset="0"/>
                </a:rPr>
                <a:t> </a:t>
              </a:r>
              <a:r>
                <a:rPr lang="en-US" sz="1300" b="1">
                  <a:solidFill>
                    <a:srgbClr val="000000"/>
                  </a:solidFill>
                  <a:latin typeface="Arial" charset="0"/>
                </a:rPr>
                <a:t># of peptide fractions</a:t>
              </a:r>
            </a:p>
          </p:txBody>
        </p:sp>
        <p:sp>
          <p:nvSpPr>
            <p:cNvPr id="20492" name="Text Box 13"/>
            <p:cNvSpPr txBox="1">
              <a:spLocks noChangeArrowheads="1"/>
            </p:cNvSpPr>
            <p:nvPr/>
          </p:nvSpPr>
          <p:spPr bwMode="auto">
            <a:xfrm>
              <a:off x="3132" y="1056"/>
              <a:ext cx="1752" cy="183"/>
            </a:xfrm>
            <a:prstGeom prst="rect">
              <a:avLst/>
            </a:prstGeom>
            <a:solidFill>
              <a:schemeClr val="bg1"/>
            </a:solidFill>
            <a:ln w="9525">
              <a:noFill/>
              <a:miter lim="800000"/>
              <a:headEnd/>
              <a:tailEnd/>
            </a:ln>
          </p:spPr>
          <p:txBody>
            <a:bodyPr>
              <a:spAutoFit/>
            </a:bodyPr>
            <a:lstStyle/>
            <a:p>
              <a:r>
                <a:rPr lang="en-US" sz="1300" b="1" dirty="0">
                  <a:solidFill>
                    <a:srgbClr val="D93238"/>
                  </a:solidFill>
                  <a:latin typeface="Arial" charset="0"/>
                </a:rPr>
                <a:t>●</a:t>
              </a:r>
              <a:r>
                <a:rPr lang="en-US" sz="1300" dirty="0">
                  <a:solidFill>
                    <a:srgbClr val="D93238"/>
                  </a:solidFill>
                  <a:latin typeface="Arial" charset="0"/>
                </a:rPr>
                <a:t> </a:t>
              </a:r>
              <a:r>
                <a:rPr lang="en-US" sz="1300" b="1" dirty="0">
                  <a:solidFill>
                    <a:srgbClr val="D93238"/>
                  </a:solidFill>
                  <a:latin typeface="Arial" charset="0"/>
                </a:rPr>
                <a:t># of Proteins in each fraction</a:t>
              </a:r>
            </a:p>
          </p:txBody>
        </p:sp>
        <p:sp>
          <p:nvSpPr>
            <p:cNvPr id="20493" name="Text Box 14"/>
            <p:cNvSpPr txBox="1">
              <a:spLocks noChangeArrowheads="1"/>
            </p:cNvSpPr>
            <p:nvPr/>
          </p:nvSpPr>
          <p:spPr bwMode="auto">
            <a:xfrm>
              <a:off x="2748" y="1776"/>
              <a:ext cx="2520" cy="308"/>
            </a:xfrm>
            <a:prstGeom prst="rect">
              <a:avLst/>
            </a:prstGeom>
            <a:solidFill>
              <a:schemeClr val="bg1"/>
            </a:solidFill>
            <a:ln w="9525">
              <a:noFill/>
              <a:miter lim="800000"/>
              <a:headEnd/>
              <a:tailEnd/>
            </a:ln>
          </p:spPr>
          <p:txBody>
            <a:bodyPr>
              <a:spAutoFit/>
            </a:bodyPr>
            <a:lstStyle/>
            <a:p>
              <a:r>
                <a:rPr lang="en-US" sz="1300" b="1">
                  <a:solidFill>
                    <a:srgbClr val="D93238"/>
                  </a:solidFill>
                  <a:latin typeface="Arial" charset="0"/>
                </a:rPr>
                <a:t>●</a:t>
              </a:r>
              <a:r>
                <a:rPr lang="en-US" sz="1300">
                  <a:solidFill>
                    <a:srgbClr val="D93238"/>
                  </a:solidFill>
                  <a:latin typeface="Arial" charset="0"/>
                </a:rPr>
                <a:t> </a:t>
              </a:r>
              <a:r>
                <a:rPr lang="en-US" sz="1300" b="1">
                  <a:solidFill>
                    <a:srgbClr val="D93238"/>
                  </a:solidFill>
                  <a:latin typeface="Arial" charset="0"/>
                </a:rPr>
                <a:t>Total amount of peptides that are loaded on column (limited by column loading capacity)</a:t>
              </a:r>
            </a:p>
          </p:txBody>
        </p:sp>
        <p:sp>
          <p:nvSpPr>
            <p:cNvPr id="20494" name="Text Box 15"/>
            <p:cNvSpPr txBox="1">
              <a:spLocks noChangeArrowheads="1"/>
            </p:cNvSpPr>
            <p:nvPr/>
          </p:nvSpPr>
          <p:spPr bwMode="auto">
            <a:xfrm>
              <a:off x="3072" y="2367"/>
              <a:ext cx="1872" cy="183"/>
            </a:xfrm>
            <a:prstGeom prst="rect">
              <a:avLst/>
            </a:prstGeom>
            <a:solidFill>
              <a:schemeClr val="bg1"/>
            </a:solidFill>
            <a:ln w="9525">
              <a:noFill/>
              <a:miter lim="800000"/>
              <a:headEnd/>
              <a:tailEnd/>
            </a:ln>
          </p:spPr>
          <p:txBody>
            <a:bodyPr>
              <a:spAutoFit/>
            </a:bodyPr>
            <a:lstStyle/>
            <a:p>
              <a:r>
                <a:rPr lang="en-US" sz="1300" b="1">
                  <a:solidFill>
                    <a:srgbClr val="D93238"/>
                  </a:solidFill>
                  <a:latin typeface="Arial" charset="0"/>
                </a:rPr>
                <a:t>●</a:t>
              </a:r>
              <a:r>
                <a:rPr lang="en-US" sz="1300">
                  <a:solidFill>
                    <a:srgbClr val="D93238"/>
                  </a:solidFill>
                  <a:latin typeface="Arial" charset="0"/>
                </a:rPr>
                <a:t> </a:t>
              </a:r>
              <a:r>
                <a:rPr lang="en-US" sz="1300" b="1">
                  <a:solidFill>
                    <a:srgbClr val="D93238"/>
                  </a:solidFill>
                  <a:latin typeface="Arial" charset="0"/>
                </a:rPr>
                <a:t># of peptide fractions</a:t>
              </a:r>
            </a:p>
          </p:txBody>
        </p:sp>
      </p:grpSp>
      <p:grpSp>
        <p:nvGrpSpPr>
          <p:cNvPr id="4" name="Group 24"/>
          <p:cNvGrpSpPr>
            <a:grpSpLocks/>
          </p:cNvGrpSpPr>
          <p:nvPr/>
        </p:nvGrpSpPr>
        <p:grpSpPr bwMode="auto">
          <a:xfrm>
            <a:off x="4152900" y="6176963"/>
            <a:ext cx="4419600" cy="595312"/>
            <a:chOff x="2616" y="3891"/>
            <a:chExt cx="2784" cy="375"/>
          </a:xfrm>
        </p:grpSpPr>
        <p:sp>
          <p:nvSpPr>
            <p:cNvPr id="20488" name="Text Box 17"/>
            <p:cNvSpPr txBox="1">
              <a:spLocks noChangeArrowheads="1"/>
            </p:cNvSpPr>
            <p:nvPr/>
          </p:nvSpPr>
          <p:spPr bwMode="auto">
            <a:xfrm>
              <a:off x="2712" y="3891"/>
              <a:ext cx="2592" cy="183"/>
            </a:xfrm>
            <a:prstGeom prst="rect">
              <a:avLst/>
            </a:prstGeom>
            <a:solidFill>
              <a:schemeClr val="bg1"/>
            </a:solidFill>
            <a:ln w="9525">
              <a:noFill/>
              <a:miter lim="800000"/>
              <a:headEnd/>
              <a:tailEnd/>
            </a:ln>
          </p:spPr>
          <p:txBody>
            <a:bodyPr>
              <a:spAutoFit/>
            </a:bodyPr>
            <a:lstStyle/>
            <a:p>
              <a:r>
                <a:rPr lang="en-US" sz="1300" b="1">
                  <a:solidFill>
                    <a:srgbClr val="D93238"/>
                  </a:solidFill>
                  <a:latin typeface="Arial" charset="0"/>
                </a:rPr>
                <a:t>●</a:t>
              </a:r>
              <a:r>
                <a:rPr lang="en-US" sz="1300">
                  <a:solidFill>
                    <a:srgbClr val="D93238"/>
                  </a:solidFill>
                  <a:latin typeface="Arial" charset="0"/>
                </a:rPr>
                <a:t> </a:t>
              </a:r>
              <a:r>
                <a:rPr lang="en-US" sz="1300" b="1">
                  <a:solidFill>
                    <a:srgbClr val="D93238"/>
                  </a:solidFill>
                  <a:latin typeface="Arial" charset="0"/>
                </a:rPr>
                <a:t>Dynamic range of mass spectrometer</a:t>
              </a:r>
            </a:p>
          </p:txBody>
        </p:sp>
        <p:sp>
          <p:nvSpPr>
            <p:cNvPr id="20489" name="Text Box 18"/>
            <p:cNvSpPr txBox="1">
              <a:spLocks noChangeArrowheads="1"/>
            </p:cNvSpPr>
            <p:nvPr/>
          </p:nvSpPr>
          <p:spPr bwMode="auto">
            <a:xfrm>
              <a:off x="2616" y="4083"/>
              <a:ext cx="2784" cy="183"/>
            </a:xfrm>
            <a:prstGeom prst="rect">
              <a:avLst/>
            </a:prstGeom>
            <a:solidFill>
              <a:schemeClr val="bg1"/>
            </a:solidFill>
            <a:ln w="9525">
              <a:noFill/>
              <a:miter lim="800000"/>
              <a:headEnd/>
              <a:tailEnd/>
            </a:ln>
          </p:spPr>
          <p:txBody>
            <a:bodyPr>
              <a:spAutoFit/>
            </a:bodyPr>
            <a:lstStyle/>
            <a:p>
              <a:r>
                <a:rPr lang="en-US" sz="1300" b="1">
                  <a:solidFill>
                    <a:srgbClr val="D93238"/>
                  </a:solidFill>
                  <a:latin typeface="Arial" charset="0"/>
                </a:rPr>
                <a:t>●</a:t>
              </a:r>
              <a:r>
                <a:rPr lang="en-US" sz="1300">
                  <a:solidFill>
                    <a:srgbClr val="D93238"/>
                  </a:solidFill>
                  <a:latin typeface="Arial" charset="0"/>
                </a:rPr>
                <a:t> </a:t>
              </a:r>
              <a:r>
                <a:rPr lang="en-US" sz="1300" b="1">
                  <a:solidFill>
                    <a:srgbClr val="D93238"/>
                  </a:solidFill>
                  <a:latin typeface="Arial" charset="0"/>
                </a:rPr>
                <a:t>Detection limit of mass spectrometer</a:t>
              </a:r>
            </a:p>
          </p:txBody>
        </p:sp>
      </p:grpSp>
      <p:pic>
        <p:nvPicPr>
          <p:cNvPr id="20487" name="Picture 19"/>
          <p:cNvPicPr>
            <a:picLocks noChangeAspect="1" noChangeArrowheads="1"/>
          </p:cNvPicPr>
          <p:nvPr/>
        </p:nvPicPr>
        <p:blipFill>
          <a:blip r:embed="rId3" cstate="print"/>
          <a:srcRect/>
          <a:stretch>
            <a:fillRect/>
          </a:stretch>
        </p:blipFill>
        <p:spPr bwMode="auto">
          <a:xfrm>
            <a:off x="0" y="0"/>
            <a:ext cx="4067175" cy="6819900"/>
          </a:xfrm>
          <a:prstGeom prst="rect">
            <a:avLst/>
          </a:prstGeom>
          <a:noFill/>
          <a:ln w="9525">
            <a:noFill/>
            <a:miter lim="800000"/>
            <a:headEnd/>
            <a:tailEnd/>
          </a:ln>
        </p:spPr>
      </p:pic>
    </p:spTree>
    <p:extLst>
      <p:ext uri="{BB962C8B-B14F-4D97-AF65-F5344CB8AC3E}">
        <p14:creationId xmlns:p14="http://schemas.microsoft.com/office/powerpoint/2010/main" val="2265378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100013"/>
            <a:ext cx="9144000" cy="685801"/>
          </a:xfrm>
          <a:prstGeom prst="rect">
            <a:avLst/>
          </a:prstGeom>
          <a:noFill/>
          <a:ln w="9525">
            <a:noFill/>
            <a:miter lim="800000"/>
            <a:headEnd/>
            <a:tailEnd/>
          </a:ln>
        </p:spPr>
        <p:txBody>
          <a:bodyPr anchor="ctr"/>
          <a:lstStyle/>
          <a:p>
            <a:pPr algn="ctr"/>
            <a:r>
              <a:rPr lang="sv-SE" sz="2800" b="1" dirty="0">
                <a:latin typeface="Comic Sans MS" pitchFamily="66" charset="0"/>
              </a:rPr>
              <a:t>Repeat Analysis</a:t>
            </a:r>
          </a:p>
        </p:txBody>
      </p:sp>
      <p:sp>
        <p:nvSpPr>
          <p:cNvPr id="26627" name="Line 3"/>
          <p:cNvSpPr>
            <a:spLocks noChangeShapeType="1"/>
          </p:cNvSpPr>
          <p:nvPr/>
        </p:nvSpPr>
        <p:spPr bwMode="auto">
          <a:xfrm>
            <a:off x="457200" y="533400"/>
            <a:ext cx="8305800" cy="0"/>
          </a:xfrm>
          <a:prstGeom prst="line">
            <a:avLst/>
          </a:prstGeom>
          <a:noFill/>
          <a:ln w="31750">
            <a:solidFill>
              <a:srgbClr val="CC3300"/>
            </a:solidFill>
            <a:round/>
            <a:headEnd/>
            <a:tailEnd/>
          </a:ln>
        </p:spPr>
        <p:txBody>
          <a:bodyPr/>
          <a:lstStyle/>
          <a:p>
            <a:endParaRPr lang="en-US"/>
          </a:p>
        </p:txBody>
      </p:sp>
      <p:pic>
        <p:nvPicPr>
          <p:cNvPr id="26628" name="Picture 17" descr="10 ppm - 0"/>
          <p:cNvPicPr>
            <a:picLocks noChangeAspect="1" noChangeArrowheads="1"/>
          </p:cNvPicPr>
          <p:nvPr/>
        </p:nvPicPr>
        <p:blipFill>
          <a:blip r:embed="rId3" cstate="print"/>
          <a:srcRect t="4854" b="50565"/>
          <a:stretch>
            <a:fillRect/>
          </a:stretch>
        </p:blipFill>
        <p:spPr bwMode="auto">
          <a:xfrm>
            <a:off x="1902618" y="1600200"/>
            <a:ext cx="5429250" cy="3762375"/>
          </a:xfrm>
          <a:prstGeom prst="rect">
            <a:avLst/>
          </a:prstGeom>
          <a:noFill/>
          <a:ln w="9525">
            <a:noFill/>
            <a:miter lim="800000"/>
            <a:headEnd/>
            <a:tailEnd/>
          </a:ln>
        </p:spPr>
      </p:pic>
      <p:sp>
        <p:nvSpPr>
          <p:cNvPr id="26629" name="Text Box 18"/>
          <p:cNvSpPr txBox="1">
            <a:spLocks noChangeArrowheads="1"/>
          </p:cNvSpPr>
          <p:nvPr/>
        </p:nvSpPr>
        <p:spPr bwMode="auto">
          <a:xfrm>
            <a:off x="4281488" y="1143000"/>
            <a:ext cx="1277937" cy="366713"/>
          </a:xfrm>
          <a:prstGeom prst="rect">
            <a:avLst/>
          </a:prstGeom>
          <a:noFill/>
          <a:ln w="9525">
            <a:noFill/>
            <a:miter lim="800000"/>
            <a:headEnd/>
            <a:tailEnd/>
          </a:ln>
        </p:spPr>
        <p:txBody>
          <a:bodyPr wrap="none">
            <a:spAutoFit/>
          </a:bodyPr>
          <a:lstStyle/>
          <a:p>
            <a:r>
              <a:rPr lang="en-US" b="1" dirty="0">
                <a:solidFill>
                  <a:srgbClr val="D93238"/>
                </a:solidFill>
              </a:rPr>
              <a:t>1 Analysis</a:t>
            </a:r>
            <a:endParaRPr lang="en-US" b="1" baseline="-25000" dirty="0">
              <a:solidFill>
                <a:srgbClr val="D93238"/>
              </a:solidFill>
            </a:endParaRPr>
          </a:p>
        </p:txBody>
      </p:sp>
      <p:pic>
        <p:nvPicPr>
          <p:cNvPr id="6" name="Picture 4" descr="10 ppm - 0"/>
          <p:cNvPicPr>
            <a:picLocks noChangeAspect="1" noChangeArrowheads="1"/>
          </p:cNvPicPr>
          <p:nvPr/>
        </p:nvPicPr>
        <p:blipFill>
          <a:blip r:embed="rId4" cstate="print"/>
          <a:srcRect t="4854" b="50000"/>
          <a:stretch>
            <a:fillRect/>
          </a:stretch>
        </p:blipFill>
        <p:spPr bwMode="auto">
          <a:xfrm>
            <a:off x="1902618" y="1600200"/>
            <a:ext cx="5429250" cy="3810000"/>
          </a:xfrm>
          <a:prstGeom prst="rect">
            <a:avLst/>
          </a:prstGeom>
          <a:noFill/>
          <a:ln w="9525">
            <a:noFill/>
            <a:miter lim="800000"/>
            <a:headEnd/>
            <a:tailEnd/>
          </a:ln>
        </p:spPr>
      </p:pic>
      <p:sp>
        <p:nvSpPr>
          <p:cNvPr id="7" name="Text Box 5"/>
          <p:cNvSpPr txBox="1">
            <a:spLocks noChangeArrowheads="1"/>
          </p:cNvSpPr>
          <p:nvPr/>
        </p:nvSpPr>
        <p:spPr bwMode="auto">
          <a:xfrm>
            <a:off x="4191000" y="1143000"/>
            <a:ext cx="1368425" cy="366713"/>
          </a:xfrm>
          <a:prstGeom prst="rect">
            <a:avLst/>
          </a:prstGeom>
          <a:solidFill>
            <a:schemeClr val="bg1"/>
          </a:solidFill>
          <a:ln w="9525">
            <a:noFill/>
            <a:miter lim="800000"/>
            <a:headEnd/>
            <a:tailEnd/>
          </a:ln>
        </p:spPr>
        <p:txBody>
          <a:bodyPr wrap="none">
            <a:spAutoFit/>
          </a:bodyPr>
          <a:lstStyle/>
          <a:p>
            <a:r>
              <a:rPr lang="en-US" b="1" dirty="0">
                <a:solidFill>
                  <a:srgbClr val="D93238"/>
                </a:solidFill>
              </a:rPr>
              <a:t>2 Analyses</a:t>
            </a:r>
            <a:endParaRPr lang="en-US" b="1" baseline="-25000" dirty="0">
              <a:solidFill>
                <a:srgbClr val="D93238"/>
              </a:solidFill>
            </a:endParaRPr>
          </a:p>
        </p:txBody>
      </p:sp>
      <p:pic>
        <p:nvPicPr>
          <p:cNvPr id="8" name="Picture 4" descr="10 ppm - 0"/>
          <p:cNvPicPr>
            <a:picLocks noChangeAspect="1" noChangeArrowheads="1"/>
          </p:cNvPicPr>
          <p:nvPr/>
        </p:nvPicPr>
        <p:blipFill>
          <a:blip r:embed="rId5" cstate="print"/>
          <a:srcRect t="4854" b="50000"/>
          <a:stretch>
            <a:fillRect/>
          </a:stretch>
        </p:blipFill>
        <p:spPr bwMode="auto">
          <a:xfrm>
            <a:off x="1902618" y="1600200"/>
            <a:ext cx="5429250" cy="3810000"/>
          </a:xfrm>
          <a:prstGeom prst="rect">
            <a:avLst/>
          </a:prstGeom>
          <a:noFill/>
          <a:ln w="9525">
            <a:noFill/>
            <a:miter lim="800000"/>
            <a:headEnd/>
            <a:tailEnd/>
          </a:ln>
        </p:spPr>
      </p:pic>
      <p:sp>
        <p:nvSpPr>
          <p:cNvPr id="9" name="Text Box 5"/>
          <p:cNvSpPr txBox="1">
            <a:spLocks noChangeArrowheads="1"/>
          </p:cNvSpPr>
          <p:nvPr/>
        </p:nvSpPr>
        <p:spPr bwMode="auto">
          <a:xfrm>
            <a:off x="4191000" y="1143000"/>
            <a:ext cx="1368425" cy="366713"/>
          </a:xfrm>
          <a:prstGeom prst="rect">
            <a:avLst/>
          </a:prstGeom>
          <a:solidFill>
            <a:schemeClr val="bg1"/>
          </a:solidFill>
          <a:ln w="9525">
            <a:noFill/>
            <a:miter lim="800000"/>
            <a:headEnd/>
            <a:tailEnd/>
          </a:ln>
        </p:spPr>
        <p:txBody>
          <a:bodyPr wrap="none">
            <a:spAutoFit/>
          </a:bodyPr>
          <a:lstStyle/>
          <a:p>
            <a:r>
              <a:rPr lang="en-US" b="1" dirty="0">
                <a:solidFill>
                  <a:srgbClr val="D93238"/>
                </a:solidFill>
              </a:rPr>
              <a:t>3 Analyses</a:t>
            </a:r>
            <a:endParaRPr lang="en-US" b="1" baseline="-25000" dirty="0">
              <a:solidFill>
                <a:srgbClr val="D93238"/>
              </a:solidFill>
            </a:endParaRPr>
          </a:p>
        </p:txBody>
      </p:sp>
      <p:pic>
        <p:nvPicPr>
          <p:cNvPr id="10" name="Picture 4" descr="10 ppm - 0"/>
          <p:cNvPicPr>
            <a:picLocks noChangeAspect="1" noChangeArrowheads="1"/>
          </p:cNvPicPr>
          <p:nvPr/>
        </p:nvPicPr>
        <p:blipFill>
          <a:blip r:embed="rId6" cstate="print"/>
          <a:srcRect t="4854" b="50000"/>
          <a:stretch>
            <a:fillRect/>
          </a:stretch>
        </p:blipFill>
        <p:spPr bwMode="auto">
          <a:xfrm>
            <a:off x="1902618" y="1600200"/>
            <a:ext cx="5429250" cy="3810000"/>
          </a:xfrm>
          <a:prstGeom prst="rect">
            <a:avLst/>
          </a:prstGeom>
          <a:noFill/>
          <a:ln w="9525">
            <a:noFill/>
            <a:miter lim="800000"/>
            <a:headEnd/>
            <a:tailEnd/>
          </a:ln>
        </p:spPr>
      </p:pic>
      <p:sp>
        <p:nvSpPr>
          <p:cNvPr id="11" name="Text Box 5"/>
          <p:cNvSpPr txBox="1">
            <a:spLocks noChangeArrowheads="1"/>
          </p:cNvSpPr>
          <p:nvPr/>
        </p:nvSpPr>
        <p:spPr bwMode="auto">
          <a:xfrm>
            <a:off x="4191000" y="1143000"/>
            <a:ext cx="1368425" cy="366713"/>
          </a:xfrm>
          <a:prstGeom prst="rect">
            <a:avLst/>
          </a:prstGeom>
          <a:solidFill>
            <a:schemeClr val="bg1"/>
          </a:solidFill>
          <a:ln w="9525">
            <a:noFill/>
            <a:miter lim="800000"/>
            <a:headEnd/>
            <a:tailEnd/>
          </a:ln>
        </p:spPr>
        <p:txBody>
          <a:bodyPr wrap="none">
            <a:spAutoFit/>
          </a:bodyPr>
          <a:lstStyle/>
          <a:p>
            <a:r>
              <a:rPr lang="en-US" b="1" dirty="0">
                <a:solidFill>
                  <a:srgbClr val="D93238"/>
                </a:solidFill>
              </a:rPr>
              <a:t>4 Analyses</a:t>
            </a:r>
            <a:endParaRPr lang="en-US" b="1" baseline="-25000" dirty="0">
              <a:solidFill>
                <a:srgbClr val="D93238"/>
              </a:solidFill>
            </a:endParaRPr>
          </a:p>
        </p:txBody>
      </p:sp>
      <p:pic>
        <p:nvPicPr>
          <p:cNvPr id="12" name="Picture 4" descr="10 ppm - 0"/>
          <p:cNvPicPr>
            <a:picLocks noChangeAspect="1" noChangeArrowheads="1"/>
          </p:cNvPicPr>
          <p:nvPr/>
        </p:nvPicPr>
        <p:blipFill>
          <a:blip r:embed="rId7" cstate="print"/>
          <a:srcRect t="4854" b="50000"/>
          <a:stretch>
            <a:fillRect/>
          </a:stretch>
        </p:blipFill>
        <p:spPr bwMode="auto">
          <a:xfrm>
            <a:off x="1902618" y="1600200"/>
            <a:ext cx="5429250" cy="3810000"/>
          </a:xfrm>
          <a:prstGeom prst="rect">
            <a:avLst/>
          </a:prstGeom>
          <a:noFill/>
          <a:ln w="9525">
            <a:noFill/>
            <a:miter lim="800000"/>
            <a:headEnd/>
            <a:tailEnd/>
          </a:ln>
        </p:spPr>
      </p:pic>
      <p:sp>
        <p:nvSpPr>
          <p:cNvPr id="13" name="Text Box 5"/>
          <p:cNvSpPr txBox="1">
            <a:spLocks noChangeArrowheads="1"/>
          </p:cNvSpPr>
          <p:nvPr/>
        </p:nvSpPr>
        <p:spPr bwMode="auto">
          <a:xfrm>
            <a:off x="4191000" y="1143000"/>
            <a:ext cx="1368425" cy="366713"/>
          </a:xfrm>
          <a:prstGeom prst="rect">
            <a:avLst/>
          </a:prstGeom>
          <a:solidFill>
            <a:schemeClr val="bg1"/>
          </a:solidFill>
          <a:ln w="9525">
            <a:noFill/>
            <a:miter lim="800000"/>
            <a:headEnd/>
            <a:tailEnd/>
          </a:ln>
        </p:spPr>
        <p:txBody>
          <a:bodyPr wrap="none">
            <a:spAutoFit/>
          </a:bodyPr>
          <a:lstStyle/>
          <a:p>
            <a:r>
              <a:rPr lang="en-US" b="1" dirty="0">
                <a:solidFill>
                  <a:srgbClr val="D93238"/>
                </a:solidFill>
              </a:rPr>
              <a:t>5 Analyses</a:t>
            </a:r>
            <a:endParaRPr lang="en-US" b="1" baseline="-25000" dirty="0">
              <a:solidFill>
                <a:srgbClr val="D93238"/>
              </a:solidFill>
            </a:endParaRPr>
          </a:p>
        </p:txBody>
      </p:sp>
      <p:pic>
        <p:nvPicPr>
          <p:cNvPr id="14" name="Picture 4" descr="10 ppm - 0"/>
          <p:cNvPicPr>
            <a:picLocks noChangeAspect="1" noChangeArrowheads="1"/>
          </p:cNvPicPr>
          <p:nvPr/>
        </p:nvPicPr>
        <p:blipFill>
          <a:blip r:embed="rId8" cstate="print"/>
          <a:srcRect t="4854" b="50000"/>
          <a:stretch>
            <a:fillRect/>
          </a:stretch>
        </p:blipFill>
        <p:spPr bwMode="auto">
          <a:xfrm>
            <a:off x="1902618" y="1600200"/>
            <a:ext cx="5429250" cy="3810000"/>
          </a:xfrm>
          <a:prstGeom prst="rect">
            <a:avLst/>
          </a:prstGeom>
          <a:noFill/>
          <a:ln w="9525">
            <a:noFill/>
            <a:miter lim="800000"/>
            <a:headEnd/>
            <a:tailEnd/>
          </a:ln>
        </p:spPr>
      </p:pic>
      <p:sp>
        <p:nvSpPr>
          <p:cNvPr id="15" name="Text Box 5"/>
          <p:cNvSpPr txBox="1">
            <a:spLocks noChangeArrowheads="1"/>
          </p:cNvSpPr>
          <p:nvPr/>
        </p:nvSpPr>
        <p:spPr bwMode="auto">
          <a:xfrm>
            <a:off x="4191000" y="1143000"/>
            <a:ext cx="1368425" cy="366713"/>
          </a:xfrm>
          <a:prstGeom prst="rect">
            <a:avLst/>
          </a:prstGeom>
          <a:solidFill>
            <a:schemeClr val="bg1"/>
          </a:solidFill>
          <a:ln w="9525">
            <a:noFill/>
            <a:miter lim="800000"/>
            <a:headEnd/>
            <a:tailEnd/>
          </a:ln>
        </p:spPr>
        <p:txBody>
          <a:bodyPr wrap="none">
            <a:spAutoFit/>
          </a:bodyPr>
          <a:lstStyle/>
          <a:p>
            <a:r>
              <a:rPr lang="en-US" b="1" dirty="0">
                <a:solidFill>
                  <a:srgbClr val="D93238"/>
                </a:solidFill>
              </a:rPr>
              <a:t>6 Analyses</a:t>
            </a:r>
            <a:endParaRPr lang="en-US" b="1" baseline="-25000" dirty="0">
              <a:solidFill>
                <a:srgbClr val="D93238"/>
              </a:solidFill>
            </a:endParaRPr>
          </a:p>
        </p:txBody>
      </p:sp>
      <p:pic>
        <p:nvPicPr>
          <p:cNvPr id="16" name="Picture 4" descr="10 ppm - 0"/>
          <p:cNvPicPr>
            <a:picLocks noChangeAspect="1" noChangeArrowheads="1"/>
          </p:cNvPicPr>
          <p:nvPr/>
        </p:nvPicPr>
        <p:blipFill>
          <a:blip r:embed="rId9" cstate="print"/>
          <a:srcRect t="4854" b="50000"/>
          <a:stretch>
            <a:fillRect/>
          </a:stretch>
        </p:blipFill>
        <p:spPr bwMode="auto">
          <a:xfrm>
            <a:off x="1902618" y="1600200"/>
            <a:ext cx="5429250" cy="3810000"/>
          </a:xfrm>
          <a:prstGeom prst="rect">
            <a:avLst/>
          </a:prstGeom>
          <a:noFill/>
          <a:ln w="9525">
            <a:noFill/>
            <a:miter lim="800000"/>
            <a:headEnd/>
            <a:tailEnd/>
          </a:ln>
        </p:spPr>
      </p:pic>
      <p:sp>
        <p:nvSpPr>
          <p:cNvPr id="17" name="Text Box 5"/>
          <p:cNvSpPr txBox="1">
            <a:spLocks noChangeArrowheads="1"/>
          </p:cNvSpPr>
          <p:nvPr/>
        </p:nvSpPr>
        <p:spPr bwMode="auto">
          <a:xfrm>
            <a:off x="4191000" y="1143000"/>
            <a:ext cx="1368425" cy="366713"/>
          </a:xfrm>
          <a:prstGeom prst="rect">
            <a:avLst/>
          </a:prstGeom>
          <a:solidFill>
            <a:schemeClr val="bg1"/>
          </a:solidFill>
          <a:ln w="9525">
            <a:noFill/>
            <a:miter lim="800000"/>
            <a:headEnd/>
            <a:tailEnd/>
          </a:ln>
        </p:spPr>
        <p:txBody>
          <a:bodyPr wrap="none">
            <a:spAutoFit/>
          </a:bodyPr>
          <a:lstStyle/>
          <a:p>
            <a:r>
              <a:rPr lang="en-US" b="1" dirty="0">
                <a:solidFill>
                  <a:srgbClr val="D93238"/>
                </a:solidFill>
              </a:rPr>
              <a:t>7 Analyses</a:t>
            </a:r>
            <a:endParaRPr lang="en-US" b="1" baseline="-25000" dirty="0">
              <a:solidFill>
                <a:srgbClr val="D93238"/>
              </a:solidFill>
            </a:endParaRPr>
          </a:p>
        </p:txBody>
      </p:sp>
      <p:pic>
        <p:nvPicPr>
          <p:cNvPr id="18" name="Picture 4" descr="10 ppm - 0"/>
          <p:cNvPicPr>
            <a:picLocks noChangeAspect="1" noChangeArrowheads="1"/>
          </p:cNvPicPr>
          <p:nvPr/>
        </p:nvPicPr>
        <p:blipFill>
          <a:blip r:embed="rId10" cstate="print"/>
          <a:srcRect t="4854" b="50000"/>
          <a:stretch>
            <a:fillRect/>
          </a:stretch>
        </p:blipFill>
        <p:spPr bwMode="auto">
          <a:xfrm>
            <a:off x="1902618" y="1600200"/>
            <a:ext cx="5429250" cy="3810000"/>
          </a:xfrm>
          <a:prstGeom prst="rect">
            <a:avLst/>
          </a:prstGeom>
          <a:noFill/>
          <a:ln w="9525">
            <a:noFill/>
            <a:miter lim="800000"/>
            <a:headEnd/>
            <a:tailEnd/>
          </a:ln>
        </p:spPr>
      </p:pic>
      <p:sp>
        <p:nvSpPr>
          <p:cNvPr id="19" name="Text Box 5"/>
          <p:cNvSpPr txBox="1">
            <a:spLocks noChangeArrowheads="1"/>
          </p:cNvSpPr>
          <p:nvPr/>
        </p:nvSpPr>
        <p:spPr bwMode="auto">
          <a:xfrm>
            <a:off x="4191000" y="1143000"/>
            <a:ext cx="1368425" cy="366713"/>
          </a:xfrm>
          <a:prstGeom prst="rect">
            <a:avLst/>
          </a:prstGeom>
          <a:solidFill>
            <a:schemeClr val="bg1"/>
          </a:solidFill>
          <a:ln w="9525">
            <a:noFill/>
            <a:miter lim="800000"/>
            <a:headEnd/>
            <a:tailEnd/>
          </a:ln>
        </p:spPr>
        <p:txBody>
          <a:bodyPr wrap="none">
            <a:spAutoFit/>
          </a:bodyPr>
          <a:lstStyle/>
          <a:p>
            <a:r>
              <a:rPr lang="en-US" b="1" dirty="0">
                <a:solidFill>
                  <a:srgbClr val="D93238"/>
                </a:solidFill>
              </a:rPr>
              <a:t>8 Analyses</a:t>
            </a:r>
            <a:endParaRPr lang="en-US" b="1" baseline="-25000" dirty="0">
              <a:solidFill>
                <a:srgbClr val="D93238"/>
              </a:solidFill>
            </a:endParaRPr>
          </a:p>
        </p:txBody>
      </p:sp>
    </p:spTree>
    <p:extLst>
      <p:ext uri="{BB962C8B-B14F-4D97-AF65-F5344CB8AC3E}">
        <p14:creationId xmlns:p14="http://schemas.microsoft.com/office/powerpoint/2010/main" val="4164663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7"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76199"/>
            <a:ext cx="9144000" cy="685801"/>
          </a:xfrm>
          <a:prstGeom prst="rect">
            <a:avLst/>
          </a:prstGeom>
          <a:noFill/>
          <a:ln w="9525">
            <a:noFill/>
            <a:miter lim="800000"/>
            <a:headEnd/>
            <a:tailEnd/>
          </a:ln>
        </p:spPr>
        <p:txBody>
          <a:bodyPr anchor="ctr"/>
          <a:lstStyle/>
          <a:p>
            <a:pPr algn="ctr"/>
            <a:r>
              <a:rPr lang="sv-SE" sz="2800" b="1" dirty="0">
                <a:latin typeface="Comic Sans MS" pitchFamily="66" charset="0"/>
              </a:rPr>
              <a:t>Repeat Analysis: </a:t>
            </a:r>
          </a:p>
          <a:p>
            <a:pPr algn="ctr"/>
            <a:r>
              <a:rPr lang="sv-SE" sz="2800" b="1" dirty="0">
                <a:latin typeface="Comic Sans MS" pitchFamily="66" charset="0"/>
              </a:rPr>
              <a:t>Comparison of Simulations and Experiments</a:t>
            </a:r>
          </a:p>
        </p:txBody>
      </p:sp>
      <p:sp>
        <p:nvSpPr>
          <p:cNvPr id="34819" name="Line 3"/>
          <p:cNvSpPr>
            <a:spLocks noChangeShapeType="1"/>
          </p:cNvSpPr>
          <p:nvPr/>
        </p:nvSpPr>
        <p:spPr bwMode="auto">
          <a:xfrm>
            <a:off x="457200" y="914400"/>
            <a:ext cx="8305800" cy="0"/>
          </a:xfrm>
          <a:prstGeom prst="line">
            <a:avLst/>
          </a:prstGeom>
          <a:noFill/>
          <a:ln w="31750">
            <a:solidFill>
              <a:srgbClr val="CC3300"/>
            </a:solidFill>
            <a:round/>
            <a:headEnd/>
            <a:tailEnd/>
          </a:ln>
        </p:spPr>
        <p:txBody>
          <a:bodyPr/>
          <a:lstStyle/>
          <a:p>
            <a:endParaRPr lang="en-US"/>
          </a:p>
        </p:txBody>
      </p:sp>
      <p:pic>
        <p:nvPicPr>
          <p:cNvPr id="34820" name="Picture 4"/>
          <p:cNvPicPr>
            <a:picLocks noChangeAspect="1" noChangeArrowheads="1"/>
          </p:cNvPicPr>
          <p:nvPr/>
        </p:nvPicPr>
        <p:blipFill>
          <a:blip r:embed="rId3" cstate="print"/>
          <a:srcRect/>
          <a:stretch>
            <a:fillRect/>
          </a:stretch>
        </p:blipFill>
        <p:spPr bwMode="auto">
          <a:xfrm>
            <a:off x="304800" y="1466850"/>
            <a:ext cx="8534400" cy="3924300"/>
          </a:xfrm>
          <a:prstGeom prst="rect">
            <a:avLst/>
          </a:prstGeom>
          <a:noFill/>
          <a:ln w="9525">
            <a:noFill/>
            <a:miter lim="800000"/>
            <a:headEnd/>
            <a:tailEnd/>
          </a:ln>
        </p:spPr>
      </p:pic>
      <p:sp>
        <p:nvSpPr>
          <p:cNvPr id="5" name="Text Box 14"/>
          <p:cNvSpPr txBox="1">
            <a:spLocks noChangeAspect="1" noChangeArrowheads="1"/>
          </p:cNvSpPr>
          <p:nvPr/>
        </p:nvSpPr>
        <p:spPr bwMode="auto">
          <a:xfrm rot="-5400000">
            <a:off x="3394288" y="3006510"/>
            <a:ext cx="2880917" cy="307777"/>
          </a:xfrm>
          <a:prstGeom prst="rect">
            <a:avLst/>
          </a:prstGeom>
          <a:solidFill>
            <a:schemeClr val="bg1"/>
          </a:solidFill>
          <a:ln w="9525">
            <a:noFill/>
            <a:miter lim="800000"/>
            <a:headEnd/>
            <a:tailEnd/>
          </a:ln>
        </p:spPr>
        <p:txBody>
          <a:bodyPr wrap="none">
            <a:spAutoFit/>
          </a:bodyPr>
          <a:lstStyle/>
          <a:p>
            <a:r>
              <a:rPr lang="en-US" sz="1400" b="1" dirty="0"/>
              <a:t>Relative Dynamic Range at 10%</a:t>
            </a:r>
          </a:p>
        </p:txBody>
      </p:sp>
    </p:spTree>
    <p:extLst>
      <p:ext uri="{BB962C8B-B14F-4D97-AF65-F5344CB8AC3E}">
        <p14:creationId xmlns:p14="http://schemas.microsoft.com/office/powerpoint/2010/main" val="1385304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6818313" y="4724400"/>
            <a:ext cx="2020887" cy="1828800"/>
          </a:xfrm>
          <a:prstGeom prst="rect">
            <a:avLst/>
          </a:prstGeom>
          <a:noFill/>
          <a:ln w="9525">
            <a:noFill/>
            <a:miter lim="800000"/>
            <a:headEnd/>
            <a:tailEnd/>
          </a:ln>
        </p:spPr>
      </p:pic>
      <p:pic>
        <p:nvPicPr>
          <p:cNvPr id="24579" name="Picture 3"/>
          <p:cNvPicPr>
            <a:picLocks noGrp="1" noChangeAspect="1" noChangeArrowheads="1"/>
          </p:cNvPicPr>
          <p:nvPr>
            <p:ph sz="half" idx="2"/>
          </p:nvPr>
        </p:nvPicPr>
        <p:blipFill>
          <a:blip r:embed="rId4" cstate="print"/>
          <a:srcRect/>
          <a:stretch>
            <a:fillRect/>
          </a:stretch>
        </p:blipFill>
        <p:spPr>
          <a:xfrm>
            <a:off x="4572000" y="1066800"/>
            <a:ext cx="4570413" cy="3594100"/>
          </a:xfrm>
          <a:noFill/>
        </p:spPr>
      </p:pic>
      <p:pic>
        <p:nvPicPr>
          <p:cNvPr id="24580" name="Picture 4"/>
          <p:cNvPicPr>
            <a:picLocks noGrp="1" noChangeAspect="1" noChangeArrowheads="1"/>
          </p:cNvPicPr>
          <p:nvPr>
            <p:ph sz="half" idx="1"/>
          </p:nvPr>
        </p:nvPicPr>
        <p:blipFill>
          <a:blip r:embed="rId5" cstate="print"/>
          <a:srcRect/>
          <a:stretch>
            <a:fillRect/>
          </a:stretch>
        </p:blipFill>
        <p:spPr>
          <a:xfrm>
            <a:off x="0" y="1068388"/>
            <a:ext cx="4570413" cy="3590925"/>
          </a:xfrm>
          <a:noFill/>
        </p:spPr>
      </p:pic>
      <p:sp>
        <p:nvSpPr>
          <p:cNvPr id="24581" name="Rectangle 5"/>
          <p:cNvSpPr>
            <a:spLocks noGrp="1" noChangeArrowheads="1"/>
          </p:cNvSpPr>
          <p:nvPr>
            <p:ph type="title"/>
          </p:nvPr>
        </p:nvSpPr>
        <p:spPr>
          <a:xfrm>
            <a:off x="685800" y="-304800"/>
            <a:ext cx="7772400" cy="1143000"/>
          </a:xfrm>
        </p:spPr>
        <p:txBody>
          <a:bodyPr/>
          <a:lstStyle/>
          <a:p>
            <a:pPr eaLnBrk="1" hangingPunct="1"/>
            <a:r>
              <a:rPr lang="sv-SE" sz="2800" b="1" kern="1200" dirty="0">
                <a:solidFill>
                  <a:schemeClr val="tx1"/>
                </a:solidFill>
                <a:latin typeface="Comic Sans MS" pitchFamily="66" charset="0"/>
                <a:ea typeface="+mn-ea"/>
                <a:cs typeface="+mn-cs"/>
              </a:rPr>
              <a:t>Number of Proteins in Mixture</a:t>
            </a:r>
          </a:p>
        </p:txBody>
      </p:sp>
      <p:sp>
        <p:nvSpPr>
          <p:cNvPr id="24582" name="Line 6"/>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24583" name="Picture 7"/>
          <p:cNvPicPr>
            <a:picLocks noChangeAspect="1" noChangeArrowheads="1"/>
          </p:cNvPicPr>
          <p:nvPr/>
        </p:nvPicPr>
        <p:blipFill>
          <a:blip r:embed="rId6" cstate="print"/>
          <a:srcRect/>
          <a:stretch>
            <a:fillRect/>
          </a:stretch>
        </p:blipFill>
        <p:spPr bwMode="auto">
          <a:xfrm>
            <a:off x="341313" y="4724400"/>
            <a:ext cx="2020887" cy="1827213"/>
          </a:xfrm>
          <a:prstGeom prst="rect">
            <a:avLst/>
          </a:prstGeom>
          <a:noFill/>
          <a:ln w="9525">
            <a:noFill/>
            <a:miter lim="800000"/>
            <a:headEnd/>
            <a:tailEnd/>
          </a:ln>
        </p:spPr>
      </p:pic>
      <p:sp>
        <p:nvSpPr>
          <p:cNvPr id="24584" name="Text Box 8"/>
          <p:cNvSpPr txBox="1">
            <a:spLocks noChangeArrowheads="1"/>
          </p:cNvSpPr>
          <p:nvPr/>
        </p:nvSpPr>
        <p:spPr bwMode="auto">
          <a:xfrm>
            <a:off x="512763" y="4754563"/>
            <a:ext cx="666750" cy="274637"/>
          </a:xfrm>
          <a:prstGeom prst="rect">
            <a:avLst/>
          </a:prstGeom>
          <a:noFill/>
          <a:ln w="9525">
            <a:noFill/>
            <a:miter lim="800000"/>
            <a:headEnd/>
            <a:tailEnd/>
          </a:ln>
        </p:spPr>
        <p:txBody>
          <a:bodyPr wrap="none">
            <a:spAutoFit/>
          </a:bodyPr>
          <a:lstStyle/>
          <a:p>
            <a:r>
              <a:rPr lang="en-US" sz="1200" b="1">
                <a:latin typeface="Arial" charset="0"/>
              </a:rPr>
              <a:t>Tissue</a:t>
            </a:r>
            <a:endParaRPr lang="en-US" sz="1200" b="1" baseline="-25000">
              <a:latin typeface="Arial" charset="0"/>
            </a:endParaRPr>
          </a:p>
        </p:txBody>
      </p:sp>
      <p:pic>
        <p:nvPicPr>
          <p:cNvPr id="24585" name="Picture 9"/>
          <p:cNvPicPr>
            <a:picLocks noChangeAspect="1" noChangeArrowheads="1"/>
          </p:cNvPicPr>
          <p:nvPr/>
        </p:nvPicPr>
        <p:blipFill>
          <a:blip r:embed="rId7" cstate="print"/>
          <a:srcRect/>
          <a:stretch>
            <a:fillRect/>
          </a:stretch>
        </p:blipFill>
        <p:spPr bwMode="auto">
          <a:xfrm>
            <a:off x="4684713" y="4724400"/>
            <a:ext cx="2020887" cy="1828800"/>
          </a:xfrm>
          <a:prstGeom prst="rect">
            <a:avLst/>
          </a:prstGeom>
          <a:noFill/>
          <a:ln w="9525">
            <a:noFill/>
            <a:miter lim="800000"/>
            <a:headEnd/>
            <a:tailEnd/>
          </a:ln>
        </p:spPr>
      </p:pic>
      <p:sp>
        <p:nvSpPr>
          <p:cNvPr id="24586" name="Text Box 10"/>
          <p:cNvSpPr txBox="1">
            <a:spLocks noChangeArrowheads="1"/>
          </p:cNvSpPr>
          <p:nvPr/>
        </p:nvSpPr>
        <p:spPr bwMode="auto">
          <a:xfrm>
            <a:off x="4852988" y="4754563"/>
            <a:ext cx="974725" cy="274637"/>
          </a:xfrm>
          <a:prstGeom prst="rect">
            <a:avLst/>
          </a:prstGeom>
          <a:noFill/>
          <a:ln w="9525">
            <a:noFill/>
            <a:miter lim="800000"/>
            <a:headEnd/>
            <a:tailEnd/>
          </a:ln>
        </p:spPr>
        <p:txBody>
          <a:bodyPr wrap="none">
            <a:spAutoFit/>
          </a:bodyPr>
          <a:lstStyle/>
          <a:p>
            <a:pPr algn="l"/>
            <a:r>
              <a:rPr lang="en-US" sz="1200" b="1">
                <a:latin typeface="Arial" charset="0"/>
              </a:rPr>
              <a:t>Body Fluid</a:t>
            </a:r>
            <a:endParaRPr lang="en-US" sz="1200" b="1" baseline="-25000">
              <a:latin typeface="Arial" charset="0"/>
            </a:endParaRPr>
          </a:p>
        </p:txBody>
      </p:sp>
      <p:sp>
        <p:nvSpPr>
          <p:cNvPr id="24587" name="Text Box 11"/>
          <p:cNvSpPr txBox="1">
            <a:spLocks noChangeArrowheads="1"/>
          </p:cNvSpPr>
          <p:nvPr/>
        </p:nvSpPr>
        <p:spPr bwMode="auto">
          <a:xfrm>
            <a:off x="6985000" y="4754563"/>
            <a:ext cx="974725" cy="274637"/>
          </a:xfrm>
          <a:prstGeom prst="rect">
            <a:avLst/>
          </a:prstGeom>
          <a:noFill/>
          <a:ln w="9525">
            <a:noFill/>
            <a:miter lim="800000"/>
            <a:headEnd/>
            <a:tailEnd/>
          </a:ln>
        </p:spPr>
        <p:txBody>
          <a:bodyPr wrap="none">
            <a:spAutoFit/>
          </a:bodyPr>
          <a:lstStyle/>
          <a:p>
            <a:pPr algn="l"/>
            <a:r>
              <a:rPr lang="en-US" sz="1200" b="1">
                <a:latin typeface="Arial" charset="0"/>
              </a:rPr>
              <a:t>Body Fluid</a:t>
            </a:r>
          </a:p>
        </p:txBody>
      </p:sp>
      <p:grpSp>
        <p:nvGrpSpPr>
          <p:cNvPr id="2" name="Group 12"/>
          <p:cNvGrpSpPr>
            <a:grpSpLocks/>
          </p:cNvGrpSpPr>
          <p:nvPr/>
        </p:nvGrpSpPr>
        <p:grpSpPr bwMode="auto">
          <a:xfrm>
            <a:off x="2017713" y="4800600"/>
            <a:ext cx="268287" cy="274638"/>
            <a:chOff x="144" y="2688"/>
            <a:chExt cx="169" cy="173"/>
          </a:xfrm>
        </p:grpSpPr>
        <p:sp>
          <p:nvSpPr>
            <p:cNvPr id="24628" name="Text Box 13"/>
            <p:cNvSpPr txBox="1">
              <a:spLocks noChangeArrowheads="1"/>
            </p:cNvSpPr>
            <p:nvPr/>
          </p:nvSpPr>
          <p:spPr bwMode="auto">
            <a:xfrm>
              <a:off x="144" y="2688"/>
              <a:ext cx="169" cy="173"/>
            </a:xfrm>
            <a:prstGeom prst="rect">
              <a:avLst/>
            </a:prstGeom>
            <a:noFill/>
            <a:ln w="9525">
              <a:noFill/>
              <a:miter lim="800000"/>
              <a:headEnd/>
              <a:tailEnd/>
            </a:ln>
          </p:spPr>
          <p:txBody>
            <a:bodyPr wrap="none">
              <a:spAutoFit/>
            </a:bodyPr>
            <a:lstStyle/>
            <a:p>
              <a:r>
                <a:rPr lang="en-US" sz="1200" b="1">
                  <a:latin typeface="Arial" charset="0"/>
                </a:rPr>
                <a:t>1</a:t>
              </a:r>
              <a:endParaRPr lang="en-US" sz="1200" b="1" baseline="-25000">
                <a:latin typeface="Arial" charset="0"/>
              </a:endParaRPr>
            </a:p>
          </p:txBody>
        </p:sp>
        <p:sp>
          <p:nvSpPr>
            <p:cNvPr id="24629" name="Oval 14"/>
            <p:cNvSpPr>
              <a:spLocks noChangeArrowheads="1"/>
            </p:cNvSpPr>
            <p:nvPr/>
          </p:nvSpPr>
          <p:spPr bwMode="auto">
            <a:xfrm>
              <a:off x="156" y="2694"/>
              <a:ext cx="144" cy="144"/>
            </a:xfrm>
            <a:prstGeom prst="ellipse">
              <a:avLst/>
            </a:prstGeom>
            <a:noFill/>
            <a:ln w="19050">
              <a:solidFill>
                <a:schemeClr val="tx1"/>
              </a:solidFill>
              <a:round/>
              <a:headEnd/>
              <a:tailEnd/>
            </a:ln>
          </p:spPr>
          <p:txBody>
            <a:bodyPr wrap="none" anchor="ctr"/>
            <a:lstStyle/>
            <a:p>
              <a:endParaRPr lang="en-US"/>
            </a:p>
          </p:txBody>
        </p:sp>
      </p:grpSp>
      <p:grpSp>
        <p:nvGrpSpPr>
          <p:cNvPr id="3" name="Group 15"/>
          <p:cNvGrpSpPr>
            <a:grpSpLocks/>
          </p:cNvGrpSpPr>
          <p:nvPr/>
        </p:nvGrpSpPr>
        <p:grpSpPr bwMode="auto">
          <a:xfrm>
            <a:off x="6330950" y="4800600"/>
            <a:ext cx="268288" cy="274638"/>
            <a:chOff x="144" y="2688"/>
            <a:chExt cx="169" cy="173"/>
          </a:xfrm>
        </p:grpSpPr>
        <p:sp>
          <p:nvSpPr>
            <p:cNvPr id="24626" name="Text Box 16"/>
            <p:cNvSpPr txBox="1">
              <a:spLocks noChangeArrowheads="1"/>
            </p:cNvSpPr>
            <p:nvPr/>
          </p:nvSpPr>
          <p:spPr bwMode="auto">
            <a:xfrm>
              <a:off x="144" y="2688"/>
              <a:ext cx="169" cy="173"/>
            </a:xfrm>
            <a:prstGeom prst="rect">
              <a:avLst/>
            </a:prstGeom>
            <a:noFill/>
            <a:ln w="9525">
              <a:noFill/>
              <a:miter lim="800000"/>
              <a:headEnd/>
              <a:tailEnd/>
            </a:ln>
          </p:spPr>
          <p:txBody>
            <a:bodyPr wrap="none">
              <a:spAutoFit/>
            </a:bodyPr>
            <a:lstStyle/>
            <a:p>
              <a:r>
                <a:rPr lang="en-US" sz="1200" b="1">
                  <a:latin typeface="Arial" charset="0"/>
                </a:rPr>
                <a:t>1</a:t>
              </a:r>
              <a:endParaRPr lang="en-US" sz="1200" b="1" baseline="-25000">
                <a:latin typeface="Arial" charset="0"/>
              </a:endParaRPr>
            </a:p>
          </p:txBody>
        </p:sp>
        <p:sp>
          <p:nvSpPr>
            <p:cNvPr id="24627" name="Oval 17"/>
            <p:cNvSpPr>
              <a:spLocks noChangeArrowheads="1"/>
            </p:cNvSpPr>
            <p:nvPr/>
          </p:nvSpPr>
          <p:spPr bwMode="auto">
            <a:xfrm>
              <a:off x="156" y="2694"/>
              <a:ext cx="144" cy="144"/>
            </a:xfrm>
            <a:prstGeom prst="ellipse">
              <a:avLst/>
            </a:prstGeom>
            <a:noFill/>
            <a:ln w="19050">
              <a:solidFill>
                <a:schemeClr val="tx1"/>
              </a:solidFill>
              <a:round/>
              <a:headEnd/>
              <a:tailEnd/>
            </a:ln>
          </p:spPr>
          <p:txBody>
            <a:bodyPr wrap="none" anchor="ctr"/>
            <a:lstStyle/>
            <a:p>
              <a:endParaRPr lang="en-US"/>
            </a:p>
          </p:txBody>
        </p:sp>
      </p:grpSp>
      <p:grpSp>
        <p:nvGrpSpPr>
          <p:cNvPr id="4" name="Group 18"/>
          <p:cNvGrpSpPr>
            <a:grpSpLocks/>
          </p:cNvGrpSpPr>
          <p:nvPr/>
        </p:nvGrpSpPr>
        <p:grpSpPr bwMode="auto">
          <a:xfrm>
            <a:off x="8455025" y="4800600"/>
            <a:ext cx="268288" cy="274638"/>
            <a:chOff x="480" y="2803"/>
            <a:chExt cx="169" cy="173"/>
          </a:xfrm>
        </p:grpSpPr>
        <p:sp>
          <p:nvSpPr>
            <p:cNvPr id="24624" name="Text Box 19"/>
            <p:cNvSpPr txBox="1">
              <a:spLocks noChangeArrowheads="1"/>
            </p:cNvSpPr>
            <p:nvPr/>
          </p:nvSpPr>
          <p:spPr bwMode="auto">
            <a:xfrm>
              <a:off x="480" y="2803"/>
              <a:ext cx="169" cy="173"/>
            </a:xfrm>
            <a:prstGeom prst="rect">
              <a:avLst/>
            </a:prstGeom>
            <a:noFill/>
            <a:ln w="9525">
              <a:noFill/>
              <a:miter lim="800000"/>
              <a:headEnd/>
              <a:tailEnd/>
            </a:ln>
          </p:spPr>
          <p:txBody>
            <a:bodyPr wrap="none">
              <a:spAutoFit/>
            </a:bodyPr>
            <a:lstStyle/>
            <a:p>
              <a:r>
                <a:rPr lang="en-US" sz="1200" b="1">
                  <a:latin typeface="Arial" charset="0"/>
                </a:rPr>
                <a:t>2</a:t>
              </a:r>
              <a:endParaRPr lang="en-US" sz="1200" b="1" baseline="-25000">
                <a:latin typeface="Arial" charset="0"/>
              </a:endParaRPr>
            </a:p>
          </p:txBody>
        </p:sp>
        <p:sp>
          <p:nvSpPr>
            <p:cNvPr id="24625" name="Oval 20"/>
            <p:cNvSpPr>
              <a:spLocks noChangeArrowheads="1"/>
            </p:cNvSpPr>
            <p:nvPr/>
          </p:nvSpPr>
          <p:spPr bwMode="auto">
            <a:xfrm>
              <a:off x="492" y="2809"/>
              <a:ext cx="144" cy="144"/>
            </a:xfrm>
            <a:prstGeom prst="ellipse">
              <a:avLst/>
            </a:prstGeom>
            <a:noFill/>
            <a:ln w="19050">
              <a:solidFill>
                <a:schemeClr val="tx1"/>
              </a:solidFill>
              <a:round/>
              <a:headEnd/>
              <a:tailEnd/>
            </a:ln>
          </p:spPr>
          <p:txBody>
            <a:bodyPr wrap="none" anchor="ctr"/>
            <a:lstStyle/>
            <a:p>
              <a:endParaRPr lang="en-US"/>
            </a:p>
          </p:txBody>
        </p:sp>
      </p:grpSp>
      <p:grpSp>
        <p:nvGrpSpPr>
          <p:cNvPr id="5" name="Group 21"/>
          <p:cNvGrpSpPr>
            <a:grpSpLocks/>
          </p:cNvGrpSpPr>
          <p:nvPr/>
        </p:nvGrpSpPr>
        <p:grpSpPr bwMode="auto">
          <a:xfrm>
            <a:off x="0" y="1066800"/>
            <a:ext cx="9144000" cy="5715000"/>
            <a:chOff x="0" y="672"/>
            <a:chExt cx="5760" cy="3600"/>
          </a:xfrm>
        </p:grpSpPr>
        <p:grpSp>
          <p:nvGrpSpPr>
            <p:cNvPr id="6" name="Group 22"/>
            <p:cNvGrpSpPr>
              <a:grpSpLocks/>
            </p:cNvGrpSpPr>
            <p:nvPr/>
          </p:nvGrpSpPr>
          <p:grpSpPr bwMode="auto">
            <a:xfrm>
              <a:off x="0" y="672"/>
              <a:ext cx="5759" cy="2264"/>
              <a:chOff x="0" y="672"/>
              <a:chExt cx="5759" cy="2264"/>
            </a:xfrm>
          </p:grpSpPr>
          <p:pic>
            <p:nvPicPr>
              <p:cNvPr id="24622" name="Picture 23"/>
              <p:cNvPicPr>
                <a:picLocks noChangeAspect="1" noChangeArrowheads="1"/>
              </p:cNvPicPr>
              <p:nvPr/>
            </p:nvPicPr>
            <p:blipFill>
              <a:blip r:embed="rId8" cstate="print"/>
              <a:srcRect/>
              <a:stretch>
                <a:fillRect/>
              </a:stretch>
            </p:blipFill>
            <p:spPr bwMode="auto">
              <a:xfrm>
                <a:off x="2880" y="672"/>
                <a:ext cx="2879" cy="2264"/>
              </a:xfrm>
              <a:prstGeom prst="rect">
                <a:avLst/>
              </a:prstGeom>
              <a:noFill/>
              <a:ln w="9525">
                <a:noFill/>
                <a:miter lim="800000"/>
                <a:headEnd/>
                <a:tailEnd/>
              </a:ln>
            </p:spPr>
          </p:pic>
          <p:pic>
            <p:nvPicPr>
              <p:cNvPr id="24623" name="Picture 24"/>
              <p:cNvPicPr>
                <a:picLocks noChangeAspect="1" noChangeArrowheads="1"/>
              </p:cNvPicPr>
              <p:nvPr/>
            </p:nvPicPr>
            <p:blipFill>
              <a:blip r:embed="rId9" cstate="print"/>
              <a:srcRect/>
              <a:stretch>
                <a:fillRect/>
              </a:stretch>
            </p:blipFill>
            <p:spPr bwMode="auto">
              <a:xfrm>
                <a:off x="0" y="672"/>
                <a:ext cx="2879" cy="2263"/>
              </a:xfrm>
              <a:prstGeom prst="rect">
                <a:avLst/>
              </a:prstGeom>
              <a:noFill/>
              <a:ln w="9525">
                <a:noFill/>
                <a:miter lim="800000"/>
                <a:headEnd/>
                <a:tailEnd/>
              </a:ln>
            </p:spPr>
          </p:pic>
        </p:grpSp>
        <p:sp>
          <p:nvSpPr>
            <p:cNvPr id="24621" name="Rectangle 25"/>
            <p:cNvSpPr>
              <a:spLocks noChangeArrowheads="1"/>
            </p:cNvSpPr>
            <p:nvPr/>
          </p:nvSpPr>
          <p:spPr bwMode="auto">
            <a:xfrm>
              <a:off x="2880" y="2976"/>
              <a:ext cx="2880" cy="1296"/>
            </a:xfrm>
            <a:prstGeom prst="rect">
              <a:avLst/>
            </a:prstGeom>
            <a:solidFill>
              <a:schemeClr val="bg1"/>
            </a:solidFill>
            <a:ln w="9525">
              <a:solidFill>
                <a:schemeClr val="bg1"/>
              </a:solidFill>
              <a:miter lim="800000"/>
              <a:headEnd/>
              <a:tailEnd/>
            </a:ln>
          </p:spPr>
          <p:txBody>
            <a:bodyPr wrap="none" anchor="ctr"/>
            <a:lstStyle/>
            <a:p>
              <a:endParaRPr lang="en-US"/>
            </a:p>
          </p:txBody>
        </p:sp>
      </p:grpSp>
      <p:sp>
        <p:nvSpPr>
          <p:cNvPr id="24592" name="Text Box 26"/>
          <p:cNvSpPr txBox="1">
            <a:spLocks noChangeArrowheads="1"/>
          </p:cNvSpPr>
          <p:nvPr/>
        </p:nvSpPr>
        <p:spPr bwMode="auto">
          <a:xfrm>
            <a:off x="3408363" y="1233488"/>
            <a:ext cx="782637" cy="366712"/>
          </a:xfrm>
          <a:prstGeom prst="rect">
            <a:avLst/>
          </a:prstGeom>
          <a:noFill/>
          <a:ln w="9525">
            <a:noFill/>
            <a:miter lim="800000"/>
            <a:headEnd/>
            <a:tailEnd/>
          </a:ln>
        </p:spPr>
        <p:txBody>
          <a:bodyPr wrap="none">
            <a:spAutoFit/>
          </a:bodyPr>
          <a:lstStyle/>
          <a:p>
            <a:r>
              <a:rPr lang="en-US" sz="1800" b="1">
                <a:solidFill>
                  <a:srgbClr val="D93238"/>
                </a:solidFill>
              </a:rPr>
              <a:t>RDR</a:t>
            </a:r>
            <a:r>
              <a:rPr lang="en-US" sz="1800" b="1" baseline="-25000">
                <a:solidFill>
                  <a:srgbClr val="D93238"/>
                </a:solidFill>
              </a:rPr>
              <a:t>50</a:t>
            </a:r>
          </a:p>
        </p:txBody>
      </p:sp>
      <p:sp>
        <p:nvSpPr>
          <p:cNvPr id="24593" name="Text Box 27"/>
          <p:cNvSpPr txBox="1">
            <a:spLocks noChangeArrowheads="1"/>
          </p:cNvSpPr>
          <p:nvPr/>
        </p:nvSpPr>
        <p:spPr bwMode="auto">
          <a:xfrm>
            <a:off x="7123113" y="1233488"/>
            <a:ext cx="1639887" cy="366712"/>
          </a:xfrm>
          <a:prstGeom prst="rect">
            <a:avLst/>
          </a:prstGeom>
          <a:noFill/>
          <a:ln w="9525">
            <a:noFill/>
            <a:miter lim="800000"/>
            <a:headEnd/>
            <a:tailEnd/>
          </a:ln>
        </p:spPr>
        <p:txBody>
          <a:bodyPr wrap="none">
            <a:spAutoFit/>
          </a:bodyPr>
          <a:lstStyle/>
          <a:p>
            <a:r>
              <a:rPr lang="en-US" sz="1800" b="1">
                <a:solidFill>
                  <a:srgbClr val="D93238"/>
                </a:solidFill>
              </a:rPr>
              <a:t>Success Rate</a:t>
            </a:r>
            <a:endParaRPr lang="en-US" sz="1800" b="1" baseline="-25000">
              <a:solidFill>
                <a:srgbClr val="D93238"/>
              </a:solidFill>
            </a:endParaRPr>
          </a:p>
        </p:txBody>
      </p:sp>
      <p:grpSp>
        <p:nvGrpSpPr>
          <p:cNvPr id="7" name="Group 28"/>
          <p:cNvGrpSpPr>
            <a:grpSpLocks/>
          </p:cNvGrpSpPr>
          <p:nvPr/>
        </p:nvGrpSpPr>
        <p:grpSpPr bwMode="auto">
          <a:xfrm>
            <a:off x="828675" y="3516313"/>
            <a:ext cx="1000125" cy="457200"/>
            <a:chOff x="922" y="1200"/>
            <a:chExt cx="630" cy="288"/>
          </a:xfrm>
        </p:grpSpPr>
        <p:sp>
          <p:nvSpPr>
            <p:cNvPr id="24617" name="Oval 29"/>
            <p:cNvSpPr>
              <a:spLocks noChangeArrowheads="1"/>
            </p:cNvSpPr>
            <p:nvPr/>
          </p:nvSpPr>
          <p:spPr bwMode="auto">
            <a:xfrm>
              <a:off x="922" y="1264"/>
              <a:ext cx="47" cy="47"/>
            </a:xfrm>
            <a:prstGeom prst="ellipse">
              <a:avLst/>
            </a:prstGeom>
            <a:solidFill>
              <a:srgbClr val="0066CC"/>
            </a:solidFill>
            <a:ln w="9525">
              <a:solidFill>
                <a:srgbClr val="0000FF"/>
              </a:solidFill>
              <a:round/>
              <a:headEnd/>
              <a:tailEnd/>
            </a:ln>
          </p:spPr>
          <p:txBody>
            <a:bodyPr wrap="none" anchor="ctr"/>
            <a:lstStyle/>
            <a:p>
              <a:endParaRPr lang="en-US"/>
            </a:p>
          </p:txBody>
        </p:sp>
        <p:sp>
          <p:nvSpPr>
            <p:cNvPr id="24618" name="Rectangle 30"/>
            <p:cNvSpPr>
              <a:spLocks noChangeArrowheads="1"/>
            </p:cNvSpPr>
            <p:nvPr/>
          </p:nvSpPr>
          <p:spPr bwMode="auto">
            <a:xfrm>
              <a:off x="922" y="1380"/>
              <a:ext cx="47" cy="47"/>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24619" name="Text Box 31"/>
            <p:cNvSpPr txBox="1">
              <a:spLocks noChangeArrowheads="1"/>
            </p:cNvSpPr>
            <p:nvPr/>
          </p:nvSpPr>
          <p:spPr bwMode="auto">
            <a:xfrm>
              <a:off x="960" y="1200"/>
              <a:ext cx="592" cy="288"/>
            </a:xfrm>
            <a:prstGeom prst="rect">
              <a:avLst/>
            </a:prstGeom>
            <a:noFill/>
            <a:ln w="9525">
              <a:noFill/>
              <a:miter lim="800000"/>
              <a:headEnd/>
              <a:tailEnd/>
            </a:ln>
          </p:spPr>
          <p:txBody>
            <a:bodyPr wrap="none">
              <a:spAutoFit/>
            </a:bodyPr>
            <a:lstStyle/>
            <a:p>
              <a:pPr algn="l"/>
              <a:r>
                <a:rPr lang="en-US" sz="1200" b="1"/>
                <a:t>Tissue</a:t>
              </a:r>
            </a:p>
            <a:p>
              <a:pPr algn="l"/>
              <a:r>
                <a:rPr lang="en-US" sz="1200" b="1"/>
                <a:t>Body Fluid</a:t>
              </a:r>
            </a:p>
          </p:txBody>
        </p:sp>
      </p:grpSp>
      <p:sp>
        <p:nvSpPr>
          <p:cNvPr id="24595" name="Line 32"/>
          <p:cNvSpPr>
            <a:spLocks noChangeShapeType="1"/>
          </p:cNvSpPr>
          <p:nvPr/>
        </p:nvSpPr>
        <p:spPr bwMode="auto">
          <a:xfrm>
            <a:off x="3838575" y="2943225"/>
            <a:ext cx="0" cy="609600"/>
          </a:xfrm>
          <a:prstGeom prst="line">
            <a:avLst/>
          </a:prstGeom>
          <a:noFill/>
          <a:ln w="19050">
            <a:solidFill>
              <a:schemeClr val="tx1"/>
            </a:solidFill>
            <a:prstDash val="sysDot"/>
            <a:round/>
            <a:headEnd/>
            <a:tailEnd type="arrow" w="med" len="med"/>
          </a:ln>
        </p:spPr>
        <p:txBody>
          <a:bodyPr/>
          <a:lstStyle/>
          <a:p>
            <a:endParaRPr lang="en-US"/>
          </a:p>
        </p:txBody>
      </p:sp>
      <p:sp>
        <p:nvSpPr>
          <p:cNvPr id="24596" name="Line 33"/>
          <p:cNvSpPr>
            <a:spLocks noChangeShapeType="1"/>
          </p:cNvSpPr>
          <p:nvPr/>
        </p:nvSpPr>
        <p:spPr bwMode="auto">
          <a:xfrm>
            <a:off x="8401050" y="3305175"/>
            <a:ext cx="0" cy="609600"/>
          </a:xfrm>
          <a:prstGeom prst="line">
            <a:avLst/>
          </a:prstGeom>
          <a:noFill/>
          <a:ln w="19050">
            <a:solidFill>
              <a:schemeClr val="tx1"/>
            </a:solidFill>
            <a:prstDash val="sysDot"/>
            <a:round/>
            <a:headEnd/>
            <a:tailEnd type="arrow" w="med" len="med"/>
          </a:ln>
        </p:spPr>
        <p:txBody>
          <a:bodyPr/>
          <a:lstStyle/>
          <a:p>
            <a:endParaRPr lang="en-US"/>
          </a:p>
        </p:txBody>
      </p:sp>
      <p:grpSp>
        <p:nvGrpSpPr>
          <p:cNvPr id="8" name="Group 34"/>
          <p:cNvGrpSpPr>
            <a:grpSpLocks/>
          </p:cNvGrpSpPr>
          <p:nvPr/>
        </p:nvGrpSpPr>
        <p:grpSpPr bwMode="auto">
          <a:xfrm>
            <a:off x="3705225" y="2619375"/>
            <a:ext cx="268288" cy="274638"/>
            <a:chOff x="144" y="2688"/>
            <a:chExt cx="169" cy="173"/>
          </a:xfrm>
        </p:grpSpPr>
        <p:sp>
          <p:nvSpPr>
            <p:cNvPr id="24615" name="Text Box 35"/>
            <p:cNvSpPr txBox="1">
              <a:spLocks noChangeArrowheads="1"/>
            </p:cNvSpPr>
            <p:nvPr/>
          </p:nvSpPr>
          <p:spPr bwMode="auto">
            <a:xfrm>
              <a:off x="144" y="2688"/>
              <a:ext cx="169" cy="173"/>
            </a:xfrm>
            <a:prstGeom prst="rect">
              <a:avLst/>
            </a:prstGeom>
            <a:noFill/>
            <a:ln w="9525">
              <a:noFill/>
              <a:miter lim="800000"/>
              <a:headEnd/>
              <a:tailEnd/>
            </a:ln>
          </p:spPr>
          <p:txBody>
            <a:bodyPr wrap="none">
              <a:spAutoFit/>
            </a:bodyPr>
            <a:lstStyle/>
            <a:p>
              <a:r>
                <a:rPr lang="en-US" sz="1200" b="1">
                  <a:latin typeface="Arial" charset="0"/>
                </a:rPr>
                <a:t>1</a:t>
              </a:r>
              <a:endParaRPr lang="en-US" sz="1200" b="1" baseline="-25000">
                <a:latin typeface="Arial" charset="0"/>
              </a:endParaRPr>
            </a:p>
          </p:txBody>
        </p:sp>
        <p:sp>
          <p:nvSpPr>
            <p:cNvPr id="24616" name="Oval 36"/>
            <p:cNvSpPr>
              <a:spLocks noChangeArrowheads="1"/>
            </p:cNvSpPr>
            <p:nvPr/>
          </p:nvSpPr>
          <p:spPr bwMode="auto">
            <a:xfrm>
              <a:off x="156" y="2694"/>
              <a:ext cx="144" cy="144"/>
            </a:xfrm>
            <a:prstGeom prst="ellipse">
              <a:avLst/>
            </a:prstGeom>
            <a:noFill/>
            <a:ln w="19050">
              <a:solidFill>
                <a:schemeClr val="tx1"/>
              </a:solidFill>
              <a:round/>
              <a:headEnd/>
              <a:tailEnd/>
            </a:ln>
          </p:spPr>
          <p:txBody>
            <a:bodyPr wrap="none" anchor="ctr"/>
            <a:lstStyle/>
            <a:p>
              <a:endParaRPr lang="en-US"/>
            </a:p>
          </p:txBody>
        </p:sp>
      </p:grpSp>
      <p:grpSp>
        <p:nvGrpSpPr>
          <p:cNvPr id="9" name="Group 37"/>
          <p:cNvGrpSpPr>
            <a:grpSpLocks/>
          </p:cNvGrpSpPr>
          <p:nvPr/>
        </p:nvGrpSpPr>
        <p:grpSpPr bwMode="auto">
          <a:xfrm>
            <a:off x="8256588" y="3001963"/>
            <a:ext cx="268287" cy="274637"/>
            <a:chOff x="144" y="2688"/>
            <a:chExt cx="169" cy="173"/>
          </a:xfrm>
        </p:grpSpPr>
        <p:sp>
          <p:nvSpPr>
            <p:cNvPr id="24613" name="Text Box 38"/>
            <p:cNvSpPr txBox="1">
              <a:spLocks noChangeArrowheads="1"/>
            </p:cNvSpPr>
            <p:nvPr/>
          </p:nvSpPr>
          <p:spPr bwMode="auto">
            <a:xfrm>
              <a:off x="144" y="2688"/>
              <a:ext cx="169" cy="173"/>
            </a:xfrm>
            <a:prstGeom prst="rect">
              <a:avLst/>
            </a:prstGeom>
            <a:noFill/>
            <a:ln w="9525">
              <a:noFill/>
              <a:miter lim="800000"/>
              <a:headEnd/>
              <a:tailEnd/>
            </a:ln>
          </p:spPr>
          <p:txBody>
            <a:bodyPr wrap="none">
              <a:spAutoFit/>
            </a:bodyPr>
            <a:lstStyle/>
            <a:p>
              <a:r>
                <a:rPr lang="en-US" sz="1200" b="1">
                  <a:latin typeface="Arial" charset="0"/>
                </a:rPr>
                <a:t>1</a:t>
              </a:r>
              <a:endParaRPr lang="en-US" sz="1200" b="1" baseline="-25000">
                <a:latin typeface="Arial" charset="0"/>
              </a:endParaRPr>
            </a:p>
          </p:txBody>
        </p:sp>
        <p:sp>
          <p:nvSpPr>
            <p:cNvPr id="24614" name="Oval 39"/>
            <p:cNvSpPr>
              <a:spLocks noChangeArrowheads="1"/>
            </p:cNvSpPr>
            <p:nvPr/>
          </p:nvSpPr>
          <p:spPr bwMode="auto">
            <a:xfrm>
              <a:off x="156" y="2694"/>
              <a:ext cx="144" cy="144"/>
            </a:xfrm>
            <a:prstGeom prst="ellipse">
              <a:avLst/>
            </a:prstGeom>
            <a:noFill/>
            <a:ln w="19050">
              <a:solidFill>
                <a:schemeClr val="tx1"/>
              </a:solidFill>
              <a:round/>
              <a:headEnd/>
              <a:tailEnd/>
            </a:ln>
          </p:spPr>
          <p:txBody>
            <a:bodyPr wrap="none" anchor="ctr"/>
            <a:lstStyle/>
            <a:p>
              <a:endParaRPr lang="en-US"/>
            </a:p>
          </p:txBody>
        </p:sp>
      </p:grpSp>
      <p:grpSp>
        <p:nvGrpSpPr>
          <p:cNvPr id="10" name="Group 40"/>
          <p:cNvGrpSpPr>
            <a:grpSpLocks/>
          </p:cNvGrpSpPr>
          <p:nvPr/>
        </p:nvGrpSpPr>
        <p:grpSpPr bwMode="auto">
          <a:xfrm>
            <a:off x="2474913" y="2144713"/>
            <a:ext cx="5364162" cy="4406900"/>
            <a:chOff x="1559" y="1351"/>
            <a:chExt cx="3379" cy="2776"/>
          </a:xfrm>
        </p:grpSpPr>
        <p:pic>
          <p:nvPicPr>
            <p:cNvPr id="24600" name="Picture 41"/>
            <p:cNvPicPr>
              <a:picLocks noChangeAspect="1" noChangeArrowheads="1"/>
            </p:cNvPicPr>
            <p:nvPr/>
          </p:nvPicPr>
          <p:blipFill>
            <a:blip r:embed="rId10" cstate="print"/>
            <a:srcRect/>
            <a:stretch>
              <a:fillRect/>
            </a:stretch>
          </p:blipFill>
          <p:spPr bwMode="auto">
            <a:xfrm>
              <a:off x="1559" y="2976"/>
              <a:ext cx="1273" cy="1151"/>
            </a:xfrm>
            <a:prstGeom prst="rect">
              <a:avLst/>
            </a:prstGeom>
            <a:noFill/>
            <a:ln w="9525">
              <a:noFill/>
              <a:miter lim="800000"/>
              <a:headEnd/>
              <a:tailEnd/>
            </a:ln>
          </p:spPr>
        </p:pic>
        <p:sp>
          <p:nvSpPr>
            <p:cNvPr id="24601" name="Text Box 42"/>
            <p:cNvSpPr txBox="1">
              <a:spLocks noChangeArrowheads="1"/>
            </p:cNvSpPr>
            <p:nvPr/>
          </p:nvSpPr>
          <p:spPr bwMode="auto">
            <a:xfrm>
              <a:off x="1667" y="2995"/>
              <a:ext cx="420" cy="173"/>
            </a:xfrm>
            <a:prstGeom prst="rect">
              <a:avLst/>
            </a:prstGeom>
            <a:noFill/>
            <a:ln w="9525">
              <a:noFill/>
              <a:miter lim="800000"/>
              <a:headEnd/>
              <a:tailEnd/>
            </a:ln>
          </p:spPr>
          <p:txBody>
            <a:bodyPr wrap="none">
              <a:spAutoFit/>
            </a:bodyPr>
            <a:lstStyle/>
            <a:p>
              <a:r>
                <a:rPr lang="en-US" sz="1200" b="1">
                  <a:latin typeface="Arial" charset="0"/>
                </a:rPr>
                <a:t>Tissue</a:t>
              </a:r>
              <a:endParaRPr lang="en-US" sz="1200" b="1" baseline="-25000">
                <a:latin typeface="Arial" charset="0"/>
              </a:endParaRPr>
            </a:p>
          </p:txBody>
        </p:sp>
        <p:grpSp>
          <p:nvGrpSpPr>
            <p:cNvPr id="11" name="Group 43"/>
            <p:cNvGrpSpPr>
              <a:grpSpLocks/>
            </p:cNvGrpSpPr>
            <p:nvPr/>
          </p:nvGrpSpPr>
          <p:grpSpPr bwMode="auto">
            <a:xfrm>
              <a:off x="2615" y="3024"/>
              <a:ext cx="169" cy="173"/>
              <a:chOff x="480" y="2803"/>
              <a:chExt cx="169" cy="173"/>
            </a:xfrm>
          </p:grpSpPr>
          <p:sp>
            <p:nvSpPr>
              <p:cNvPr id="24611" name="Text Box 44"/>
              <p:cNvSpPr txBox="1">
                <a:spLocks noChangeArrowheads="1"/>
              </p:cNvSpPr>
              <p:nvPr/>
            </p:nvSpPr>
            <p:spPr bwMode="auto">
              <a:xfrm>
                <a:off x="480" y="2803"/>
                <a:ext cx="169" cy="173"/>
              </a:xfrm>
              <a:prstGeom prst="rect">
                <a:avLst/>
              </a:prstGeom>
              <a:noFill/>
              <a:ln w="9525">
                <a:noFill/>
                <a:miter lim="800000"/>
                <a:headEnd/>
                <a:tailEnd/>
              </a:ln>
            </p:spPr>
            <p:txBody>
              <a:bodyPr wrap="none">
                <a:spAutoFit/>
              </a:bodyPr>
              <a:lstStyle/>
              <a:p>
                <a:r>
                  <a:rPr lang="en-US" sz="1200" b="1">
                    <a:latin typeface="Arial" charset="0"/>
                  </a:rPr>
                  <a:t>2</a:t>
                </a:r>
                <a:endParaRPr lang="en-US" sz="1200" b="1" baseline="-25000">
                  <a:latin typeface="Arial" charset="0"/>
                </a:endParaRPr>
              </a:p>
            </p:txBody>
          </p:sp>
          <p:sp>
            <p:nvSpPr>
              <p:cNvPr id="24612" name="Oval 45"/>
              <p:cNvSpPr>
                <a:spLocks noChangeArrowheads="1"/>
              </p:cNvSpPr>
              <p:nvPr/>
            </p:nvSpPr>
            <p:spPr bwMode="auto">
              <a:xfrm>
                <a:off x="492" y="2809"/>
                <a:ext cx="144" cy="144"/>
              </a:xfrm>
              <a:prstGeom prst="ellipse">
                <a:avLst/>
              </a:prstGeom>
              <a:noFill/>
              <a:ln w="19050">
                <a:solidFill>
                  <a:schemeClr val="tx1"/>
                </a:solidFill>
                <a:round/>
                <a:headEnd/>
                <a:tailEnd/>
              </a:ln>
            </p:spPr>
            <p:txBody>
              <a:bodyPr wrap="none" anchor="ctr"/>
              <a:lstStyle/>
              <a:p>
                <a:endParaRPr lang="en-US"/>
              </a:p>
            </p:txBody>
          </p:sp>
        </p:grpSp>
        <p:sp>
          <p:nvSpPr>
            <p:cNvPr id="24603" name="Line 46"/>
            <p:cNvSpPr>
              <a:spLocks noChangeShapeType="1"/>
            </p:cNvSpPr>
            <p:nvPr/>
          </p:nvSpPr>
          <p:spPr bwMode="auto">
            <a:xfrm>
              <a:off x="1980" y="1548"/>
              <a:ext cx="0" cy="384"/>
            </a:xfrm>
            <a:prstGeom prst="line">
              <a:avLst/>
            </a:prstGeom>
            <a:noFill/>
            <a:ln w="38100">
              <a:solidFill>
                <a:schemeClr val="tx1"/>
              </a:solidFill>
              <a:round/>
              <a:headEnd/>
              <a:tailEnd type="arrow" w="med" len="med"/>
            </a:ln>
          </p:spPr>
          <p:txBody>
            <a:bodyPr/>
            <a:lstStyle/>
            <a:p>
              <a:endParaRPr lang="en-US"/>
            </a:p>
          </p:txBody>
        </p:sp>
        <p:sp>
          <p:nvSpPr>
            <p:cNvPr id="24604" name="Line 47"/>
            <p:cNvSpPr>
              <a:spLocks noChangeShapeType="1"/>
            </p:cNvSpPr>
            <p:nvPr/>
          </p:nvSpPr>
          <p:spPr bwMode="auto">
            <a:xfrm>
              <a:off x="4860" y="1890"/>
              <a:ext cx="0" cy="384"/>
            </a:xfrm>
            <a:prstGeom prst="line">
              <a:avLst/>
            </a:prstGeom>
            <a:noFill/>
            <a:ln w="38100">
              <a:solidFill>
                <a:schemeClr val="tx1"/>
              </a:solidFill>
              <a:round/>
              <a:headEnd/>
              <a:tailEnd type="arrow" w="med" len="med"/>
            </a:ln>
          </p:spPr>
          <p:txBody>
            <a:bodyPr/>
            <a:lstStyle/>
            <a:p>
              <a:endParaRPr lang="en-US"/>
            </a:p>
          </p:txBody>
        </p:sp>
        <p:grpSp>
          <p:nvGrpSpPr>
            <p:cNvPr id="12" name="Group 48"/>
            <p:cNvGrpSpPr>
              <a:grpSpLocks/>
            </p:cNvGrpSpPr>
            <p:nvPr/>
          </p:nvGrpSpPr>
          <p:grpSpPr bwMode="auto">
            <a:xfrm>
              <a:off x="1890" y="1351"/>
              <a:ext cx="169" cy="173"/>
              <a:chOff x="480" y="2803"/>
              <a:chExt cx="169" cy="173"/>
            </a:xfrm>
          </p:grpSpPr>
          <p:sp>
            <p:nvSpPr>
              <p:cNvPr id="24609" name="Text Box 49"/>
              <p:cNvSpPr txBox="1">
                <a:spLocks noChangeArrowheads="1"/>
              </p:cNvSpPr>
              <p:nvPr/>
            </p:nvSpPr>
            <p:spPr bwMode="auto">
              <a:xfrm>
                <a:off x="480" y="2803"/>
                <a:ext cx="169" cy="173"/>
              </a:xfrm>
              <a:prstGeom prst="rect">
                <a:avLst/>
              </a:prstGeom>
              <a:noFill/>
              <a:ln w="9525">
                <a:noFill/>
                <a:miter lim="800000"/>
                <a:headEnd/>
                <a:tailEnd/>
              </a:ln>
            </p:spPr>
            <p:txBody>
              <a:bodyPr wrap="none">
                <a:spAutoFit/>
              </a:bodyPr>
              <a:lstStyle/>
              <a:p>
                <a:r>
                  <a:rPr lang="en-US" sz="1200" b="1">
                    <a:latin typeface="Arial" charset="0"/>
                  </a:rPr>
                  <a:t>2</a:t>
                </a:r>
                <a:endParaRPr lang="en-US" sz="1200" b="1" baseline="-25000">
                  <a:latin typeface="Arial" charset="0"/>
                </a:endParaRPr>
              </a:p>
            </p:txBody>
          </p:sp>
          <p:sp>
            <p:nvSpPr>
              <p:cNvPr id="24610" name="Oval 50"/>
              <p:cNvSpPr>
                <a:spLocks noChangeArrowheads="1"/>
              </p:cNvSpPr>
              <p:nvPr/>
            </p:nvSpPr>
            <p:spPr bwMode="auto">
              <a:xfrm>
                <a:off x="492" y="2809"/>
                <a:ext cx="144" cy="144"/>
              </a:xfrm>
              <a:prstGeom prst="ellipse">
                <a:avLst/>
              </a:prstGeom>
              <a:noFill/>
              <a:ln w="19050">
                <a:solidFill>
                  <a:schemeClr val="tx1"/>
                </a:solidFill>
                <a:round/>
                <a:headEnd/>
                <a:tailEnd/>
              </a:ln>
            </p:spPr>
            <p:txBody>
              <a:bodyPr wrap="none" anchor="ctr"/>
              <a:lstStyle/>
              <a:p>
                <a:endParaRPr lang="en-US"/>
              </a:p>
            </p:txBody>
          </p:sp>
        </p:grpSp>
        <p:grpSp>
          <p:nvGrpSpPr>
            <p:cNvPr id="13" name="Group 51"/>
            <p:cNvGrpSpPr>
              <a:grpSpLocks/>
            </p:cNvGrpSpPr>
            <p:nvPr/>
          </p:nvGrpSpPr>
          <p:grpSpPr bwMode="auto">
            <a:xfrm>
              <a:off x="4769" y="1692"/>
              <a:ext cx="169" cy="173"/>
              <a:chOff x="480" y="2803"/>
              <a:chExt cx="169" cy="173"/>
            </a:xfrm>
          </p:grpSpPr>
          <p:sp>
            <p:nvSpPr>
              <p:cNvPr id="24607" name="Text Box 52"/>
              <p:cNvSpPr txBox="1">
                <a:spLocks noChangeArrowheads="1"/>
              </p:cNvSpPr>
              <p:nvPr/>
            </p:nvSpPr>
            <p:spPr bwMode="auto">
              <a:xfrm>
                <a:off x="480" y="2803"/>
                <a:ext cx="169" cy="173"/>
              </a:xfrm>
              <a:prstGeom prst="rect">
                <a:avLst/>
              </a:prstGeom>
              <a:noFill/>
              <a:ln w="9525">
                <a:noFill/>
                <a:miter lim="800000"/>
                <a:headEnd/>
                <a:tailEnd/>
              </a:ln>
            </p:spPr>
            <p:txBody>
              <a:bodyPr wrap="none">
                <a:spAutoFit/>
              </a:bodyPr>
              <a:lstStyle/>
              <a:p>
                <a:r>
                  <a:rPr lang="en-US" sz="1200" b="1">
                    <a:latin typeface="Arial" charset="0"/>
                  </a:rPr>
                  <a:t>2</a:t>
                </a:r>
                <a:endParaRPr lang="en-US" sz="1200" b="1" baseline="-25000">
                  <a:latin typeface="Arial" charset="0"/>
                </a:endParaRPr>
              </a:p>
            </p:txBody>
          </p:sp>
          <p:sp>
            <p:nvSpPr>
              <p:cNvPr id="24608" name="Oval 53"/>
              <p:cNvSpPr>
                <a:spLocks noChangeArrowheads="1"/>
              </p:cNvSpPr>
              <p:nvPr/>
            </p:nvSpPr>
            <p:spPr bwMode="auto">
              <a:xfrm>
                <a:off x="492" y="2809"/>
                <a:ext cx="144" cy="144"/>
              </a:xfrm>
              <a:prstGeom prst="ellipse">
                <a:avLst/>
              </a:prstGeom>
              <a:noFill/>
              <a:ln w="19050">
                <a:solidFill>
                  <a:schemeClr val="tx1"/>
                </a:solidFill>
                <a:round/>
                <a:headEnd/>
                <a:tailEnd/>
              </a:ln>
            </p:spPr>
            <p:txBody>
              <a:bodyPr wrap="none" anchor="ctr"/>
              <a:lstStyle/>
              <a:p>
                <a:endParaRPr lang="en-US"/>
              </a:p>
            </p:txBody>
          </p:sp>
        </p:grpSp>
      </p:grpSp>
    </p:spTree>
    <p:extLst>
      <p:ext uri="{BB962C8B-B14F-4D97-AF65-F5344CB8AC3E}">
        <p14:creationId xmlns:p14="http://schemas.microsoft.com/office/powerpoint/2010/main" val="1791297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76200"/>
            <a:ext cx="9144000" cy="685800"/>
          </a:xfrm>
        </p:spPr>
        <p:txBody>
          <a:bodyPr/>
          <a:lstStyle/>
          <a:p>
            <a:pPr eaLnBrk="1" hangingPunct="1"/>
            <a:r>
              <a:rPr lang="sv-SE" sz="2800" b="1" kern="1200" dirty="0">
                <a:solidFill>
                  <a:schemeClr val="tx1"/>
                </a:solidFill>
                <a:latin typeface="Comic Sans MS" pitchFamily="66" charset="0"/>
                <a:ea typeface="+mn-ea"/>
                <a:cs typeface="+mn-cs"/>
              </a:rPr>
              <a:t>Amount loaded and peptide separation</a:t>
            </a:r>
          </a:p>
        </p:txBody>
      </p:sp>
      <p:sp>
        <p:nvSpPr>
          <p:cNvPr id="25603" name="Line 3"/>
          <p:cNvSpPr>
            <a:spLocks noChangeShapeType="1"/>
          </p:cNvSpPr>
          <p:nvPr/>
        </p:nvSpPr>
        <p:spPr bwMode="auto">
          <a:xfrm>
            <a:off x="609600" y="609600"/>
            <a:ext cx="7924800" cy="0"/>
          </a:xfrm>
          <a:prstGeom prst="line">
            <a:avLst/>
          </a:prstGeom>
          <a:noFill/>
          <a:ln w="31750">
            <a:solidFill>
              <a:srgbClr val="CC3300"/>
            </a:solidFill>
            <a:round/>
            <a:headEnd/>
            <a:tailEnd/>
          </a:ln>
        </p:spPr>
        <p:txBody>
          <a:bodyPr/>
          <a:lstStyle/>
          <a:p>
            <a:endParaRPr lang="en-US"/>
          </a:p>
        </p:txBody>
      </p:sp>
      <p:sp>
        <p:nvSpPr>
          <p:cNvPr id="25604" name="Text Box 4"/>
          <p:cNvSpPr txBox="1">
            <a:spLocks noChangeArrowheads="1"/>
          </p:cNvSpPr>
          <p:nvPr/>
        </p:nvSpPr>
        <p:spPr bwMode="auto">
          <a:xfrm>
            <a:off x="762000" y="2057400"/>
            <a:ext cx="1717675" cy="639763"/>
          </a:xfrm>
          <a:prstGeom prst="rect">
            <a:avLst/>
          </a:prstGeom>
          <a:noFill/>
          <a:ln w="9525">
            <a:noFill/>
            <a:miter lim="800000"/>
            <a:headEnd/>
            <a:tailEnd/>
          </a:ln>
        </p:spPr>
        <p:txBody>
          <a:bodyPr wrap="none">
            <a:spAutoFit/>
          </a:bodyPr>
          <a:lstStyle/>
          <a:p>
            <a:pPr algn="l"/>
            <a:r>
              <a:rPr lang="en-US" sz="1200">
                <a:latin typeface="Arial" charset="0"/>
              </a:rPr>
              <a:t>1. Protein separation</a:t>
            </a:r>
          </a:p>
          <a:p>
            <a:pPr algn="l"/>
            <a:r>
              <a:rPr lang="en-US" sz="1200">
                <a:latin typeface="Arial" charset="0"/>
              </a:rPr>
              <a:t>2. </a:t>
            </a:r>
            <a:r>
              <a:rPr lang="en-US" sz="1200" b="1">
                <a:solidFill>
                  <a:srgbClr val="0066CC"/>
                </a:solidFill>
                <a:latin typeface="Arial" charset="0"/>
              </a:rPr>
              <a:t>Amount loaded</a:t>
            </a:r>
            <a:r>
              <a:rPr lang="en-US" sz="1200">
                <a:latin typeface="Arial" charset="0"/>
              </a:rPr>
              <a:t> </a:t>
            </a:r>
          </a:p>
          <a:p>
            <a:pPr algn="l"/>
            <a:r>
              <a:rPr lang="en-US" sz="1200">
                <a:latin typeface="Arial" charset="0"/>
              </a:rPr>
              <a:t>3. </a:t>
            </a:r>
            <a:r>
              <a:rPr lang="en-US" sz="1200" b="1">
                <a:solidFill>
                  <a:srgbClr val="FF0000"/>
                </a:solidFill>
                <a:latin typeface="Arial" charset="0"/>
              </a:rPr>
              <a:t>Peptide separation</a:t>
            </a:r>
          </a:p>
        </p:txBody>
      </p:sp>
      <p:sp>
        <p:nvSpPr>
          <p:cNvPr id="25605" name="Text Box 5"/>
          <p:cNvSpPr txBox="1">
            <a:spLocks noChangeArrowheads="1"/>
          </p:cNvSpPr>
          <p:nvPr/>
        </p:nvSpPr>
        <p:spPr bwMode="auto">
          <a:xfrm>
            <a:off x="1208088" y="1524000"/>
            <a:ext cx="727075" cy="304800"/>
          </a:xfrm>
          <a:prstGeom prst="rect">
            <a:avLst/>
          </a:prstGeom>
          <a:noFill/>
          <a:ln w="9525">
            <a:noFill/>
            <a:miter lim="800000"/>
            <a:headEnd/>
            <a:tailEnd/>
          </a:ln>
        </p:spPr>
        <p:txBody>
          <a:bodyPr wrap="none">
            <a:spAutoFit/>
          </a:bodyPr>
          <a:lstStyle/>
          <a:p>
            <a:r>
              <a:rPr lang="en-US" sz="1400" b="1">
                <a:latin typeface="Arial" charset="0"/>
              </a:rPr>
              <a:t>Order:</a:t>
            </a:r>
          </a:p>
        </p:txBody>
      </p:sp>
      <p:grpSp>
        <p:nvGrpSpPr>
          <p:cNvPr id="2" name="Group 6"/>
          <p:cNvGrpSpPr>
            <a:grpSpLocks/>
          </p:cNvGrpSpPr>
          <p:nvPr/>
        </p:nvGrpSpPr>
        <p:grpSpPr bwMode="auto">
          <a:xfrm>
            <a:off x="2819400" y="1143000"/>
            <a:ext cx="4356100" cy="2457450"/>
            <a:chOff x="1776" y="720"/>
            <a:chExt cx="2744" cy="1548"/>
          </a:xfrm>
        </p:grpSpPr>
        <p:pic>
          <p:nvPicPr>
            <p:cNvPr id="25740" name="Picture 7"/>
            <p:cNvPicPr>
              <a:picLocks noChangeAspect="1" noChangeArrowheads="1"/>
            </p:cNvPicPr>
            <p:nvPr/>
          </p:nvPicPr>
          <p:blipFill>
            <a:blip r:embed="rId3" cstate="print"/>
            <a:srcRect/>
            <a:stretch>
              <a:fillRect/>
            </a:stretch>
          </p:blipFill>
          <p:spPr bwMode="auto">
            <a:xfrm>
              <a:off x="1776" y="720"/>
              <a:ext cx="2056" cy="1548"/>
            </a:xfrm>
            <a:prstGeom prst="rect">
              <a:avLst/>
            </a:prstGeom>
            <a:noFill/>
            <a:ln w="9525">
              <a:noFill/>
              <a:miter lim="800000"/>
              <a:headEnd/>
              <a:tailEnd/>
            </a:ln>
          </p:spPr>
        </p:pic>
        <p:grpSp>
          <p:nvGrpSpPr>
            <p:cNvPr id="3" name="Group 8"/>
            <p:cNvGrpSpPr>
              <a:grpSpLocks/>
            </p:cNvGrpSpPr>
            <p:nvPr/>
          </p:nvGrpSpPr>
          <p:grpSpPr bwMode="auto">
            <a:xfrm>
              <a:off x="2178" y="1392"/>
              <a:ext cx="2342" cy="740"/>
              <a:chOff x="2172" y="1392"/>
              <a:chExt cx="2342" cy="740"/>
            </a:xfrm>
          </p:grpSpPr>
          <p:pic>
            <p:nvPicPr>
              <p:cNvPr id="25744" name="Picture 9"/>
              <p:cNvPicPr>
                <a:picLocks noChangeAspect="1" noChangeArrowheads="1"/>
              </p:cNvPicPr>
              <p:nvPr/>
            </p:nvPicPr>
            <p:blipFill>
              <a:blip r:embed="rId4" cstate="print"/>
              <a:srcRect/>
              <a:stretch>
                <a:fillRect/>
              </a:stretch>
            </p:blipFill>
            <p:spPr bwMode="auto">
              <a:xfrm>
                <a:off x="3696" y="1392"/>
                <a:ext cx="818" cy="740"/>
              </a:xfrm>
              <a:prstGeom prst="rect">
                <a:avLst/>
              </a:prstGeom>
              <a:noFill/>
              <a:ln w="9525">
                <a:noFill/>
                <a:miter lim="800000"/>
                <a:headEnd/>
                <a:tailEnd/>
              </a:ln>
            </p:spPr>
          </p:pic>
          <p:pic>
            <p:nvPicPr>
              <p:cNvPr id="25745" name="Picture 10"/>
              <p:cNvPicPr>
                <a:picLocks noChangeAspect="1" noChangeArrowheads="1"/>
              </p:cNvPicPr>
              <p:nvPr/>
            </p:nvPicPr>
            <p:blipFill>
              <a:blip r:embed="rId5" cstate="print"/>
              <a:srcRect/>
              <a:stretch>
                <a:fillRect/>
              </a:stretch>
            </p:blipFill>
            <p:spPr bwMode="auto">
              <a:xfrm>
                <a:off x="3798" y="1632"/>
                <a:ext cx="121" cy="124"/>
              </a:xfrm>
              <a:prstGeom prst="rect">
                <a:avLst/>
              </a:prstGeom>
              <a:noFill/>
              <a:ln w="9525">
                <a:noFill/>
                <a:miter lim="800000"/>
                <a:headEnd/>
                <a:tailEnd/>
              </a:ln>
            </p:spPr>
          </p:pic>
          <p:sp>
            <p:nvSpPr>
              <p:cNvPr id="25746" name="Line 11"/>
              <p:cNvSpPr>
                <a:spLocks noChangeShapeType="1"/>
              </p:cNvSpPr>
              <p:nvPr/>
            </p:nvSpPr>
            <p:spPr bwMode="auto">
              <a:xfrm flipH="1">
                <a:off x="2172" y="1688"/>
                <a:ext cx="1641" cy="135"/>
              </a:xfrm>
              <a:prstGeom prst="line">
                <a:avLst/>
              </a:prstGeom>
              <a:noFill/>
              <a:ln w="9525">
                <a:solidFill>
                  <a:schemeClr val="tx1"/>
                </a:solidFill>
                <a:prstDash val="dash"/>
                <a:round/>
                <a:headEnd/>
                <a:tailEnd/>
              </a:ln>
            </p:spPr>
            <p:txBody>
              <a:bodyPr/>
              <a:lstStyle/>
              <a:p>
                <a:endParaRPr lang="en-US"/>
              </a:p>
            </p:txBody>
          </p:sp>
          <p:pic>
            <p:nvPicPr>
              <p:cNvPr id="25747" name="Picture 12"/>
              <p:cNvPicPr>
                <a:picLocks noChangeAspect="1" noChangeArrowheads="1"/>
              </p:cNvPicPr>
              <p:nvPr/>
            </p:nvPicPr>
            <p:blipFill>
              <a:blip r:embed="rId5" cstate="print"/>
              <a:srcRect/>
              <a:stretch>
                <a:fillRect/>
              </a:stretch>
            </p:blipFill>
            <p:spPr bwMode="auto">
              <a:xfrm>
                <a:off x="2207" y="1824"/>
                <a:ext cx="121" cy="124"/>
              </a:xfrm>
              <a:prstGeom prst="rect">
                <a:avLst/>
              </a:prstGeom>
              <a:noFill/>
              <a:ln w="9525">
                <a:noFill/>
                <a:miter lim="800000"/>
                <a:headEnd/>
                <a:tailEnd/>
              </a:ln>
            </p:spPr>
          </p:pic>
        </p:grpSp>
        <p:sp>
          <p:nvSpPr>
            <p:cNvPr id="25742" name="Line 13"/>
            <p:cNvSpPr>
              <a:spLocks noChangeShapeType="1"/>
            </p:cNvSpPr>
            <p:nvPr/>
          </p:nvSpPr>
          <p:spPr bwMode="auto">
            <a:xfrm flipH="1">
              <a:off x="2172" y="1688"/>
              <a:ext cx="1641" cy="135"/>
            </a:xfrm>
            <a:prstGeom prst="line">
              <a:avLst/>
            </a:prstGeom>
            <a:noFill/>
            <a:ln w="9525">
              <a:solidFill>
                <a:schemeClr val="tx1"/>
              </a:solidFill>
              <a:prstDash val="dash"/>
              <a:round/>
              <a:headEnd/>
              <a:tailEnd/>
            </a:ln>
          </p:spPr>
          <p:txBody>
            <a:bodyPr/>
            <a:lstStyle/>
            <a:p>
              <a:endParaRPr lang="en-US"/>
            </a:p>
          </p:txBody>
        </p:sp>
        <p:sp>
          <p:nvSpPr>
            <p:cNvPr id="25743" name="Text Box 14"/>
            <p:cNvSpPr txBox="1">
              <a:spLocks noChangeArrowheads="1"/>
            </p:cNvSpPr>
            <p:nvPr/>
          </p:nvSpPr>
          <p:spPr bwMode="auto">
            <a:xfrm>
              <a:off x="2160" y="835"/>
              <a:ext cx="420" cy="173"/>
            </a:xfrm>
            <a:prstGeom prst="rect">
              <a:avLst/>
            </a:prstGeom>
            <a:noFill/>
            <a:ln w="9525">
              <a:noFill/>
              <a:miter lim="800000"/>
              <a:headEnd/>
              <a:tailEnd/>
            </a:ln>
          </p:spPr>
          <p:txBody>
            <a:bodyPr wrap="none">
              <a:spAutoFit/>
            </a:bodyPr>
            <a:lstStyle/>
            <a:p>
              <a:r>
                <a:rPr lang="en-US" sz="1200" b="1">
                  <a:latin typeface="Arial" charset="0"/>
                </a:rPr>
                <a:t>Tissue</a:t>
              </a:r>
              <a:endParaRPr lang="en-US" sz="1200" b="1" baseline="-25000">
                <a:latin typeface="Arial" charset="0"/>
              </a:endParaRPr>
            </a:p>
          </p:txBody>
        </p:sp>
      </p:grpSp>
      <p:grpSp>
        <p:nvGrpSpPr>
          <p:cNvPr id="4" name="Group 15"/>
          <p:cNvGrpSpPr>
            <a:grpSpLocks/>
          </p:cNvGrpSpPr>
          <p:nvPr/>
        </p:nvGrpSpPr>
        <p:grpSpPr bwMode="auto">
          <a:xfrm>
            <a:off x="2590800" y="838200"/>
            <a:ext cx="6553200" cy="2763838"/>
            <a:chOff x="1632" y="528"/>
            <a:chExt cx="4128" cy="1741"/>
          </a:xfrm>
        </p:grpSpPr>
        <p:sp>
          <p:nvSpPr>
            <p:cNvPr id="25725" name="Rectangle 16"/>
            <p:cNvSpPr>
              <a:spLocks noChangeArrowheads="1"/>
            </p:cNvSpPr>
            <p:nvPr/>
          </p:nvSpPr>
          <p:spPr bwMode="auto">
            <a:xfrm>
              <a:off x="1632" y="528"/>
              <a:ext cx="4128" cy="1728"/>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25726" name="Picture 17"/>
            <p:cNvPicPr>
              <a:picLocks noChangeAspect="1" noChangeArrowheads="1"/>
            </p:cNvPicPr>
            <p:nvPr/>
          </p:nvPicPr>
          <p:blipFill>
            <a:blip r:embed="rId4" cstate="print"/>
            <a:srcRect/>
            <a:stretch>
              <a:fillRect/>
            </a:stretch>
          </p:blipFill>
          <p:spPr bwMode="auto">
            <a:xfrm>
              <a:off x="3702" y="1392"/>
              <a:ext cx="818" cy="740"/>
            </a:xfrm>
            <a:prstGeom prst="rect">
              <a:avLst/>
            </a:prstGeom>
            <a:noFill/>
            <a:ln w="9525">
              <a:noFill/>
              <a:miter lim="800000"/>
              <a:headEnd/>
              <a:tailEnd/>
            </a:ln>
          </p:spPr>
        </p:pic>
        <p:pic>
          <p:nvPicPr>
            <p:cNvPr id="25727" name="Picture 18"/>
            <p:cNvPicPr>
              <a:picLocks noChangeAspect="1" noChangeArrowheads="1"/>
            </p:cNvPicPr>
            <p:nvPr/>
          </p:nvPicPr>
          <p:blipFill>
            <a:blip r:embed="rId5" cstate="print"/>
            <a:srcRect/>
            <a:stretch>
              <a:fillRect/>
            </a:stretch>
          </p:blipFill>
          <p:spPr bwMode="auto">
            <a:xfrm>
              <a:off x="3804" y="1632"/>
              <a:ext cx="121" cy="124"/>
            </a:xfrm>
            <a:prstGeom prst="rect">
              <a:avLst/>
            </a:prstGeom>
            <a:noFill/>
            <a:ln w="9525">
              <a:noFill/>
              <a:miter lim="800000"/>
              <a:headEnd/>
              <a:tailEnd/>
            </a:ln>
          </p:spPr>
        </p:pic>
        <p:sp>
          <p:nvSpPr>
            <p:cNvPr id="25728" name="Line 19"/>
            <p:cNvSpPr>
              <a:spLocks noChangeShapeType="1"/>
            </p:cNvSpPr>
            <p:nvPr/>
          </p:nvSpPr>
          <p:spPr bwMode="auto">
            <a:xfrm flipH="1">
              <a:off x="2178" y="1688"/>
              <a:ext cx="1641" cy="135"/>
            </a:xfrm>
            <a:prstGeom prst="line">
              <a:avLst/>
            </a:prstGeom>
            <a:noFill/>
            <a:ln w="9525">
              <a:solidFill>
                <a:schemeClr val="tx1"/>
              </a:solidFill>
              <a:prstDash val="dash"/>
              <a:round/>
              <a:headEnd/>
              <a:tailEnd/>
            </a:ln>
          </p:spPr>
          <p:txBody>
            <a:bodyPr/>
            <a:lstStyle/>
            <a:p>
              <a:endParaRPr lang="en-US"/>
            </a:p>
          </p:txBody>
        </p:sp>
        <p:pic>
          <p:nvPicPr>
            <p:cNvPr id="25729" name="Picture 20"/>
            <p:cNvPicPr>
              <a:picLocks noChangeAspect="1" noChangeArrowheads="1"/>
            </p:cNvPicPr>
            <p:nvPr/>
          </p:nvPicPr>
          <p:blipFill>
            <a:blip r:embed="rId5" cstate="print"/>
            <a:srcRect/>
            <a:stretch>
              <a:fillRect/>
            </a:stretch>
          </p:blipFill>
          <p:spPr bwMode="auto">
            <a:xfrm>
              <a:off x="2213" y="1824"/>
              <a:ext cx="121" cy="124"/>
            </a:xfrm>
            <a:prstGeom prst="rect">
              <a:avLst/>
            </a:prstGeom>
            <a:noFill/>
            <a:ln w="9525">
              <a:noFill/>
              <a:miter lim="800000"/>
              <a:headEnd/>
              <a:tailEnd/>
            </a:ln>
          </p:spPr>
        </p:pic>
        <p:pic>
          <p:nvPicPr>
            <p:cNvPr id="25730" name="Picture 21"/>
            <p:cNvPicPr>
              <a:picLocks noChangeAspect="1" noChangeArrowheads="1"/>
            </p:cNvPicPr>
            <p:nvPr/>
          </p:nvPicPr>
          <p:blipFill>
            <a:blip r:embed="rId6" cstate="print"/>
            <a:srcRect r="6712"/>
            <a:stretch>
              <a:fillRect/>
            </a:stretch>
          </p:blipFill>
          <p:spPr bwMode="auto">
            <a:xfrm>
              <a:off x="1778" y="720"/>
              <a:ext cx="1918" cy="1549"/>
            </a:xfrm>
            <a:prstGeom prst="rect">
              <a:avLst/>
            </a:prstGeom>
            <a:solidFill>
              <a:schemeClr val="bg1"/>
            </a:solidFill>
            <a:ln w="9525">
              <a:noFill/>
              <a:miter lim="800000"/>
              <a:headEnd/>
              <a:tailEnd/>
            </a:ln>
          </p:spPr>
        </p:pic>
        <p:pic>
          <p:nvPicPr>
            <p:cNvPr id="25731" name="Picture 22"/>
            <p:cNvPicPr>
              <a:picLocks noChangeAspect="1" noChangeArrowheads="1"/>
            </p:cNvPicPr>
            <p:nvPr/>
          </p:nvPicPr>
          <p:blipFill>
            <a:blip r:embed="rId7" cstate="print"/>
            <a:srcRect/>
            <a:stretch>
              <a:fillRect/>
            </a:stretch>
          </p:blipFill>
          <p:spPr bwMode="auto">
            <a:xfrm>
              <a:off x="4902" y="1392"/>
              <a:ext cx="818" cy="740"/>
            </a:xfrm>
            <a:prstGeom prst="rect">
              <a:avLst/>
            </a:prstGeom>
            <a:noFill/>
            <a:ln w="9525">
              <a:noFill/>
              <a:miter lim="800000"/>
              <a:headEnd/>
              <a:tailEnd/>
            </a:ln>
          </p:spPr>
        </p:pic>
        <p:pic>
          <p:nvPicPr>
            <p:cNvPr id="25732" name="Picture 23"/>
            <p:cNvPicPr>
              <a:picLocks noChangeAspect="1" noChangeArrowheads="1"/>
            </p:cNvPicPr>
            <p:nvPr/>
          </p:nvPicPr>
          <p:blipFill>
            <a:blip r:embed="rId8" cstate="print"/>
            <a:srcRect/>
            <a:stretch>
              <a:fillRect/>
            </a:stretch>
          </p:blipFill>
          <p:spPr bwMode="auto">
            <a:xfrm>
              <a:off x="5006" y="1428"/>
              <a:ext cx="121" cy="124"/>
            </a:xfrm>
            <a:prstGeom prst="rect">
              <a:avLst/>
            </a:prstGeom>
            <a:noFill/>
            <a:ln w="9525">
              <a:noFill/>
              <a:miter lim="800000"/>
              <a:headEnd/>
              <a:tailEnd/>
            </a:ln>
          </p:spPr>
        </p:pic>
        <p:sp>
          <p:nvSpPr>
            <p:cNvPr id="25733" name="Rectangle 24"/>
            <p:cNvSpPr>
              <a:spLocks noChangeArrowheads="1"/>
            </p:cNvSpPr>
            <p:nvPr/>
          </p:nvSpPr>
          <p:spPr bwMode="auto">
            <a:xfrm>
              <a:off x="4506" y="1517"/>
              <a:ext cx="441" cy="212"/>
            </a:xfrm>
            <a:prstGeom prst="rect">
              <a:avLst/>
            </a:prstGeom>
            <a:noFill/>
            <a:ln w="9525">
              <a:noFill/>
              <a:miter lim="800000"/>
              <a:headEnd/>
              <a:tailEnd/>
            </a:ln>
          </p:spPr>
          <p:txBody>
            <a:bodyPr wrap="none">
              <a:spAutoFit/>
            </a:bodyPr>
            <a:lstStyle/>
            <a:p>
              <a:r>
                <a:rPr lang="en-US" sz="800" b="1">
                  <a:solidFill>
                    <a:srgbClr val="FF9900"/>
                  </a:solidFill>
                  <a:latin typeface="Arial" charset="0"/>
                </a:rPr>
                <a:t>Protein</a:t>
              </a:r>
            </a:p>
            <a:p>
              <a:r>
                <a:rPr lang="en-US" sz="800" b="1">
                  <a:solidFill>
                    <a:srgbClr val="FF9900"/>
                  </a:solidFill>
                  <a:latin typeface="Arial" charset="0"/>
                </a:rPr>
                <a:t>separation</a:t>
              </a:r>
            </a:p>
          </p:txBody>
        </p:sp>
        <p:sp>
          <p:nvSpPr>
            <p:cNvPr id="25734" name="Line 25"/>
            <p:cNvSpPr>
              <a:spLocks noChangeShapeType="1"/>
            </p:cNvSpPr>
            <p:nvPr/>
          </p:nvSpPr>
          <p:spPr bwMode="auto">
            <a:xfrm>
              <a:off x="4563" y="1737"/>
              <a:ext cx="336" cy="0"/>
            </a:xfrm>
            <a:prstGeom prst="line">
              <a:avLst/>
            </a:prstGeom>
            <a:noFill/>
            <a:ln w="28575">
              <a:solidFill>
                <a:srgbClr val="FF9900"/>
              </a:solidFill>
              <a:round/>
              <a:headEnd/>
              <a:tailEnd type="triangle" w="med" len="med"/>
            </a:ln>
          </p:spPr>
          <p:txBody>
            <a:bodyPr/>
            <a:lstStyle/>
            <a:p>
              <a:endParaRPr lang="en-US"/>
            </a:p>
          </p:txBody>
        </p:sp>
        <p:pic>
          <p:nvPicPr>
            <p:cNvPr id="25735" name="Picture 26"/>
            <p:cNvPicPr>
              <a:picLocks noChangeAspect="1" noChangeArrowheads="1"/>
            </p:cNvPicPr>
            <p:nvPr/>
          </p:nvPicPr>
          <p:blipFill>
            <a:blip r:embed="rId8" cstate="print"/>
            <a:srcRect/>
            <a:stretch>
              <a:fillRect/>
            </a:stretch>
          </p:blipFill>
          <p:spPr bwMode="auto">
            <a:xfrm>
              <a:off x="2253" y="1493"/>
              <a:ext cx="121" cy="124"/>
            </a:xfrm>
            <a:prstGeom prst="rect">
              <a:avLst/>
            </a:prstGeom>
            <a:noFill/>
            <a:ln w="9525">
              <a:noFill/>
              <a:miter lim="800000"/>
              <a:headEnd/>
              <a:tailEnd/>
            </a:ln>
          </p:spPr>
        </p:pic>
        <p:sp>
          <p:nvSpPr>
            <p:cNvPr id="25736" name="Line 27"/>
            <p:cNvSpPr>
              <a:spLocks noChangeShapeType="1"/>
            </p:cNvSpPr>
            <p:nvPr/>
          </p:nvSpPr>
          <p:spPr bwMode="auto">
            <a:xfrm flipH="1">
              <a:off x="2349" y="1481"/>
              <a:ext cx="2664" cy="138"/>
            </a:xfrm>
            <a:prstGeom prst="line">
              <a:avLst/>
            </a:prstGeom>
            <a:noFill/>
            <a:ln w="9525">
              <a:solidFill>
                <a:schemeClr val="tx1"/>
              </a:solidFill>
              <a:prstDash val="dash"/>
              <a:round/>
              <a:headEnd/>
              <a:tailEnd/>
            </a:ln>
          </p:spPr>
          <p:txBody>
            <a:bodyPr/>
            <a:lstStyle/>
            <a:p>
              <a:endParaRPr lang="en-US"/>
            </a:p>
          </p:txBody>
        </p:sp>
        <p:sp>
          <p:nvSpPr>
            <p:cNvPr id="25737" name="Line 28"/>
            <p:cNvSpPr>
              <a:spLocks noChangeShapeType="1"/>
            </p:cNvSpPr>
            <p:nvPr/>
          </p:nvSpPr>
          <p:spPr bwMode="auto">
            <a:xfrm flipH="1">
              <a:off x="2172" y="1688"/>
              <a:ext cx="1641" cy="135"/>
            </a:xfrm>
            <a:prstGeom prst="line">
              <a:avLst/>
            </a:prstGeom>
            <a:noFill/>
            <a:ln w="9525">
              <a:solidFill>
                <a:schemeClr val="tx1"/>
              </a:solidFill>
              <a:prstDash val="dash"/>
              <a:round/>
              <a:headEnd/>
              <a:tailEnd/>
            </a:ln>
          </p:spPr>
          <p:txBody>
            <a:bodyPr/>
            <a:lstStyle/>
            <a:p>
              <a:endParaRPr lang="en-US"/>
            </a:p>
          </p:txBody>
        </p:sp>
        <p:sp>
          <p:nvSpPr>
            <p:cNvPr id="25738" name="Text Box 29"/>
            <p:cNvSpPr txBox="1">
              <a:spLocks noChangeArrowheads="1"/>
            </p:cNvSpPr>
            <p:nvPr/>
          </p:nvSpPr>
          <p:spPr bwMode="auto">
            <a:xfrm>
              <a:off x="2160" y="835"/>
              <a:ext cx="420" cy="173"/>
            </a:xfrm>
            <a:prstGeom prst="rect">
              <a:avLst/>
            </a:prstGeom>
            <a:noFill/>
            <a:ln w="9525">
              <a:noFill/>
              <a:miter lim="800000"/>
              <a:headEnd/>
              <a:tailEnd/>
            </a:ln>
          </p:spPr>
          <p:txBody>
            <a:bodyPr wrap="none">
              <a:spAutoFit/>
            </a:bodyPr>
            <a:lstStyle/>
            <a:p>
              <a:r>
                <a:rPr lang="en-US" sz="1200" b="1">
                  <a:latin typeface="Arial" charset="0"/>
                </a:rPr>
                <a:t>Tissue</a:t>
              </a:r>
              <a:endParaRPr lang="en-US" sz="1200" b="1" baseline="-25000">
                <a:latin typeface="Arial" charset="0"/>
              </a:endParaRPr>
            </a:p>
          </p:txBody>
        </p:sp>
        <p:pic>
          <p:nvPicPr>
            <p:cNvPr id="25739" name="Picture 30"/>
            <p:cNvPicPr>
              <a:picLocks noChangeAspect="1" noChangeArrowheads="1"/>
            </p:cNvPicPr>
            <p:nvPr/>
          </p:nvPicPr>
          <p:blipFill>
            <a:blip r:embed="rId5" cstate="print"/>
            <a:srcRect/>
            <a:stretch>
              <a:fillRect/>
            </a:stretch>
          </p:blipFill>
          <p:spPr bwMode="auto">
            <a:xfrm>
              <a:off x="2207" y="1824"/>
              <a:ext cx="121" cy="124"/>
            </a:xfrm>
            <a:prstGeom prst="rect">
              <a:avLst/>
            </a:prstGeom>
            <a:noFill/>
            <a:ln w="9525">
              <a:noFill/>
              <a:miter lim="800000"/>
              <a:headEnd/>
              <a:tailEnd/>
            </a:ln>
          </p:spPr>
        </p:pic>
      </p:grpSp>
      <p:grpSp>
        <p:nvGrpSpPr>
          <p:cNvPr id="5" name="Group 31"/>
          <p:cNvGrpSpPr>
            <a:grpSpLocks/>
          </p:cNvGrpSpPr>
          <p:nvPr/>
        </p:nvGrpSpPr>
        <p:grpSpPr bwMode="auto">
          <a:xfrm>
            <a:off x="2590800" y="838200"/>
            <a:ext cx="6553200" cy="2762250"/>
            <a:chOff x="1632" y="528"/>
            <a:chExt cx="4128" cy="1740"/>
          </a:xfrm>
        </p:grpSpPr>
        <p:sp>
          <p:nvSpPr>
            <p:cNvPr id="25706" name="Rectangle 32"/>
            <p:cNvSpPr>
              <a:spLocks noChangeArrowheads="1"/>
            </p:cNvSpPr>
            <p:nvPr/>
          </p:nvSpPr>
          <p:spPr bwMode="auto">
            <a:xfrm>
              <a:off x="1632" y="528"/>
              <a:ext cx="4128" cy="1728"/>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25707" name="Picture 33"/>
            <p:cNvPicPr>
              <a:picLocks noChangeAspect="1" noChangeArrowheads="1"/>
            </p:cNvPicPr>
            <p:nvPr/>
          </p:nvPicPr>
          <p:blipFill>
            <a:blip r:embed="rId4" cstate="print"/>
            <a:srcRect/>
            <a:stretch>
              <a:fillRect/>
            </a:stretch>
          </p:blipFill>
          <p:spPr bwMode="auto">
            <a:xfrm>
              <a:off x="3702" y="1392"/>
              <a:ext cx="818" cy="740"/>
            </a:xfrm>
            <a:prstGeom prst="rect">
              <a:avLst/>
            </a:prstGeom>
            <a:noFill/>
            <a:ln w="9525">
              <a:noFill/>
              <a:miter lim="800000"/>
              <a:headEnd/>
              <a:tailEnd/>
            </a:ln>
          </p:spPr>
        </p:pic>
        <p:pic>
          <p:nvPicPr>
            <p:cNvPr id="25708" name="Picture 34"/>
            <p:cNvPicPr>
              <a:picLocks noChangeAspect="1" noChangeArrowheads="1"/>
            </p:cNvPicPr>
            <p:nvPr/>
          </p:nvPicPr>
          <p:blipFill>
            <a:blip r:embed="rId5" cstate="print"/>
            <a:srcRect/>
            <a:stretch>
              <a:fillRect/>
            </a:stretch>
          </p:blipFill>
          <p:spPr bwMode="auto">
            <a:xfrm>
              <a:off x="3804" y="1632"/>
              <a:ext cx="121" cy="124"/>
            </a:xfrm>
            <a:prstGeom prst="rect">
              <a:avLst/>
            </a:prstGeom>
            <a:noFill/>
            <a:ln w="9525">
              <a:noFill/>
              <a:miter lim="800000"/>
              <a:headEnd/>
              <a:tailEnd/>
            </a:ln>
          </p:spPr>
        </p:pic>
        <p:pic>
          <p:nvPicPr>
            <p:cNvPr id="25709" name="Picture 35"/>
            <p:cNvPicPr>
              <a:picLocks noChangeAspect="1" noChangeArrowheads="1"/>
            </p:cNvPicPr>
            <p:nvPr/>
          </p:nvPicPr>
          <p:blipFill>
            <a:blip r:embed="rId7" cstate="print"/>
            <a:srcRect/>
            <a:stretch>
              <a:fillRect/>
            </a:stretch>
          </p:blipFill>
          <p:spPr bwMode="auto">
            <a:xfrm>
              <a:off x="4902" y="1392"/>
              <a:ext cx="818" cy="740"/>
            </a:xfrm>
            <a:prstGeom prst="rect">
              <a:avLst/>
            </a:prstGeom>
            <a:noFill/>
            <a:ln w="9525">
              <a:noFill/>
              <a:miter lim="800000"/>
              <a:headEnd/>
              <a:tailEnd/>
            </a:ln>
          </p:spPr>
        </p:pic>
        <p:pic>
          <p:nvPicPr>
            <p:cNvPr id="25710" name="Picture 36"/>
            <p:cNvPicPr>
              <a:picLocks noChangeAspect="1" noChangeArrowheads="1"/>
            </p:cNvPicPr>
            <p:nvPr/>
          </p:nvPicPr>
          <p:blipFill>
            <a:blip r:embed="rId8" cstate="print"/>
            <a:srcRect/>
            <a:stretch>
              <a:fillRect/>
            </a:stretch>
          </p:blipFill>
          <p:spPr bwMode="auto">
            <a:xfrm>
              <a:off x="5006" y="1428"/>
              <a:ext cx="121" cy="124"/>
            </a:xfrm>
            <a:prstGeom prst="rect">
              <a:avLst/>
            </a:prstGeom>
            <a:noFill/>
            <a:ln w="9525">
              <a:noFill/>
              <a:miter lim="800000"/>
              <a:headEnd/>
              <a:tailEnd/>
            </a:ln>
          </p:spPr>
        </p:pic>
        <p:sp>
          <p:nvSpPr>
            <p:cNvPr id="25711" name="Rectangle 37"/>
            <p:cNvSpPr>
              <a:spLocks noChangeArrowheads="1"/>
            </p:cNvSpPr>
            <p:nvPr/>
          </p:nvSpPr>
          <p:spPr bwMode="auto">
            <a:xfrm>
              <a:off x="4506" y="1517"/>
              <a:ext cx="441" cy="212"/>
            </a:xfrm>
            <a:prstGeom prst="rect">
              <a:avLst/>
            </a:prstGeom>
            <a:noFill/>
            <a:ln w="9525">
              <a:noFill/>
              <a:miter lim="800000"/>
              <a:headEnd/>
              <a:tailEnd/>
            </a:ln>
          </p:spPr>
          <p:txBody>
            <a:bodyPr wrap="none">
              <a:spAutoFit/>
            </a:bodyPr>
            <a:lstStyle/>
            <a:p>
              <a:r>
                <a:rPr lang="en-US" sz="800" b="1">
                  <a:solidFill>
                    <a:srgbClr val="FF9900"/>
                  </a:solidFill>
                  <a:latin typeface="Arial" charset="0"/>
                </a:rPr>
                <a:t>Protein</a:t>
              </a:r>
            </a:p>
            <a:p>
              <a:r>
                <a:rPr lang="en-US" sz="800" b="1">
                  <a:solidFill>
                    <a:srgbClr val="FF9900"/>
                  </a:solidFill>
                  <a:latin typeface="Arial" charset="0"/>
                </a:rPr>
                <a:t>separation</a:t>
              </a:r>
            </a:p>
          </p:txBody>
        </p:sp>
        <p:sp>
          <p:nvSpPr>
            <p:cNvPr id="25712" name="Line 38"/>
            <p:cNvSpPr>
              <a:spLocks noChangeShapeType="1"/>
            </p:cNvSpPr>
            <p:nvPr/>
          </p:nvSpPr>
          <p:spPr bwMode="auto">
            <a:xfrm>
              <a:off x="4563" y="1737"/>
              <a:ext cx="336" cy="0"/>
            </a:xfrm>
            <a:prstGeom prst="line">
              <a:avLst/>
            </a:prstGeom>
            <a:noFill/>
            <a:ln w="28575">
              <a:solidFill>
                <a:srgbClr val="FF9900"/>
              </a:solidFill>
              <a:round/>
              <a:headEnd/>
              <a:tailEnd type="triangle" w="med" len="med"/>
            </a:ln>
          </p:spPr>
          <p:txBody>
            <a:bodyPr/>
            <a:lstStyle/>
            <a:p>
              <a:endParaRPr lang="en-US"/>
            </a:p>
          </p:txBody>
        </p:sp>
        <p:pic>
          <p:nvPicPr>
            <p:cNvPr id="25713" name="Picture 39"/>
            <p:cNvPicPr>
              <a:picLocks noChangeAspect="1" noChangeArrowheads="1"/>
            </p:cNvPicPr>
            <p:nvPr/>
          </p:nvPicPr>
          <p:blipFill>
            <a:blip r:embed="rId9" cstate="print"/>
            <a:srcRect r="6615"/>
            <a:stretch>
              <a:fillRect/>
            </a:stretch>
          </p:blipFill>
          <p:spPr bwMode="auto">
            <a:xfrm>
              <a:off x="1776" y="720"/>
              <a:ext cx="1920" cy="1548"/>
            </a:xfrm>
            <a:prstGeom prst="rect">
              <a:avLst/>
            </a:prstGeom>
            <a:solidFill>
              <a:schemeClr val="bg1"/>
            </a:solidFill>
            <a:ln w="9525">
              <a:noFill/>
              <a:miter lim="800000"/>
              <a:headEnd/>
              <a:tailEnd/>
            </a:ln>
          </p:spPr>
        </p:pic>
        <p:pic>
          <p:nvPicPr>
            <p:cNvPr id="25714" name="Picture 40"/>
            <p:cNvPicPr>
              <a:picLocks noChangeAspect="1" noChangeArrowheads="1"/>
            </p:cNvPicPr>
            <p:nvPr/>
          </p:nvPicPr>
          <p:blipFill>
            <a:blip r:embed="rId5" cstate="print"/>
            <a:srcRect/>
            <a:stretch>
              <a:fillRect/>
            </a:stretch>
          </p:blipFill>
          <p:spPr bwMode="auto">
            <a:xfrm>
              <a:off x="2207" y="1824"/>
              <a:ext cx="121" cy="124"/>
            </a:xfrm>
            <a:prstGeom prst="rect">
              <a:avLst/>
            </a:prstGeom>
            <a:noFill/>
            <a:ln w="9525">
              <a:noFill/>
              <a:miter lim="800000"/>
              <a:headEnd/>
              <a:tailEnd/>
            </a:ln>
          </p:spPr>
        </p:pic>
        <p:pic>
          <p:nvPicPr>
            <p:cNvPr id="25715" name="Picture 41"/>
            <p:cNvPicPr>
              <a:picLocks noChangeAspect="1" noChangeArrowheads="1"/>
            </p:cNvPicPr>
            <p:nvPr/>
          </p:nvPicPr>
          <p:blipFill>
            <a:blip r:embed="rId8" cstate="print"/>
            <a:srcRect/>
            <a:stretch>
              <a:fillRect/>
            </a:stretch>
          </p:blipFill>
          <p:spPr bwMode="auto">
            <a:xfrm>
              <a:off x="2247" y="1493"/>
              <a:ext cx="121" cy="124"/>
            </a:xfrm>
            <a:prstGeom prst="rect">
              <a:avLst/>
            </a:prstGeom>
            <a:noFill/>
            <a:ln w="9525">
              <a:noFill/>
              <a:miter lim="800000"/>
              <a:headEnd/>
              <a:tailEnd/>
            </a:ln>
          </p:spPr>
        </p:pic>
        <p:pic>
          <p:nvPicPr>
            <p:cNvPr id="25716" name="Picture 42"/>
            <p:cNvPicPr>
              <a:picLocks noChangeAspect="1" noChangeArrowheads="1"/>
            </p:cNvPicPr>
            <p:nvPr/>
          </p:nvPicPr>
          <p:blipFill>
            <a:blip r:embed="rId10" cstate="print"/>
            <a:srcRect/>
            <a:stretch>
              <a:fillRect/>
            </a:stretch>
          </p:blipFill>
          <p:spPr bwMode="auto">
            <a:xfrm>
              <a:off x="4896" y="528"/>
              <a:ext cx="818" cy="740"/>
            </a:xfrm>
            <a:prstGeom prst="rect">
              <a:avLst/>
            </a:prstGeom>
            <a:noFill/>
            <a:ln w="9525">
              <a:noFill/>
              <a:miter lim="800000"/>
              <a:headEnd/>
              <a:tailEnd/>
            </a:ln>
          </p:spPr>
        </p:pic>
        <p:pic>
          <p:nvPicPr>
            <p:cNvPr id="25717" name="Picture 43"/>
            <p:cNvPicPr>
              <a:picLocks noChangeAspect="1" noChangeArrowheads="1"/>
            </p:cNvPicPr>
            <p:nvPr/>
          </p:nvPicPr>
          <p:blipFill>
            <a:blip r:embed="rId11" cstate="print"/>
            <a:srcRect/>
            <a:stretch>
              <a:fillRect/>
            </a:stretch>
          </p:blipFill>
          <p:spPr bwMode="auto">
            <a:xfrm>
              <a:off x="4998" y="980"/>
              <a:ext cx="121" cy="124"/>
            </a:xfrm>
            <a:prstGeom prst="rect">
              <a:avLst/>
            </a:prstGeom>
            <a:noFill/>
            <a:ln w="9525">
              <a:noFill/>
              <a:miter lim="800000"/>
              <a:headEnd/>
              <a:tailEnd/>
            </a:ln>
          </p:spPr>
        </p:pic>
        <p:sp>
          <p:nvSpPr>
            <p:cNvPr id="25718" name="Line 44"/>
            <p:cNvSpPr>
              <a:spLocks noChangeShapeType="1"/>
            </p:cNvSpPr>
            <p:nvPr/>
          </p:nvSpPr>
          <p:spPr bwMode="auto">
            <a:xfrm>
              <a:off x="5340" y="1238"/>
              <a:ext cx="0" cy="174"/>
            </a:xfrm>
            <a:prstGeom prst="line">
              <a:avLst/>
            </a:prstGeom>
            <a:noFill/>
            <a:ln w="28575">
              <a:solidFill>
                <a:srgbClr val="0000FF"/>
              </a:solidFill>
              <a:round/>
              <a:headEnd type="triangle" w="med" len="med"/>
              <a:tailEnd/>
            </a:ln>
          </p:spPr>
          <p:txBody>
            <a:bodyPr/>
            <a:lstStyle/>
            <a:p>
              <a:endParaRPr lang="en-US"/>
            </a:p>
          </p:txBody>
        </p:sp>
        <p:sp>
          <p:nvSpPr>
            <p:cNvPr id="25719" name="Rectangle 45"/>
            <p:cNvSpPr>
              <a:spLocks noChangeArrowheads="1"/>
            </p:cNvSpPr>
            <p:nvPr/>
          </p:nvSpPr>
          <p:spPr bwMode="auto">
            <a:xfrm>
              <a:off x="5328" y="1220"/>
              <a:ext cx="357" cy="212"/>
            </a:xfrm>
            <a:prstGeom prst="rect">
              <a:avLst/>
            </a:prstGeom>
            <a:noFill/>
            <a:ln w="9525">
              <a:noFill/>
              <a:miter lim="800000"/>
              <a:headEnd/>
              <a:tailEnd/>
            </a:ln>
          </p:spPr>
          <p:txBody>
            <a:bodyPr wrap="none">
              <a:spAutoFit/>
            </a:bodyPr>
            <a:lstStyle/>
            <a:p>
              <a:r>
                <a:rPr lang="en-US" sz="800" b="1">
                  <a:solidFill>
                    <a:srgbClr val="0000FF"/>
                  </a:solidFill>
                  <a:latin typeface="Arial" charset="0"/>
                </a:rPr>
                <a:t>Amount</a:t>
              </a:r>
            </a:p>
            <a:p>
              <a:r>
                <a:rPr lang="en-US" sz="800" b="1">
                  <a:solidFill>
                    <a:srgbClr val="0000FF"/>
                  </a:solidFill>
                  <a:latin typeface="Arial" charset="0"/>
                </a:rPr>
                <a:t>loaded</a:t>
              </a:r>
            </a:p>
          </p:txBody>
        </p:sp>
        <p:sp>
          <p:nvSpPr>
            <p:cNvPr id="25720" name="Line 46"/>
            <p:cNvSpPr>
              <a:spLocks noChangeShapeType="1"/>
            </p:cNvSpPr>
            <p:nvPr/>
          </p:nvSpPr>
          <p:spPr bwMode="auto">
            <a:xfrm flipH="1">
              <a:off x="2916" y="1032"/>
              <a:ext cx="2094" cy="341"/>
            </a:xfrm>
            <a:prstGeom prst="line">
              <a:avLst/>
            </a:prstGeom>
            <a:noFill/>
            <a:ln w="9525">
              <a:solidFill>
                <a:schemeClr val="tx1"/>
              </a:solidFill>
              <a:prstDash val="dash"/>
              <a:round/>
              <a:headEnd/>
              <a:tailEnd/>
            </a:ln>
          </p:spPr>
          <p:txBody>
            <a:bodyPr/>
            <a:lstStyle/>
            <a:p>
              <a:endParaRPr lang="en-US"/>
            </a:p>
          </p:txBody>
        </p:sp>
        <p:pic>
          <p:nvPicPr>
            <p:cNvPr id="25721" name="Picture 47"/>
            <p:cNvPicPr>
              <a:picLocks noChangeAspect="1" noChangeArrowheads="1"/>
            </p:cNvPicPr>
            <p:nvPr/>
          </p:nvPicPr>
          <p:blipFill>
            <a:blip r:embed="rId11" cstate="print"/>
            <a:srcRect/>
            <a:stretch>
              <a:fillRect/>
            </a:stretch>
          </p:blipFill>
          <p:spPr bwMode="auto">
            <a:xfrm>
              <a:off x="2822" y="1238"/>
              <a:ext cx="121" cy="124"/>
            </a:xfrm>
            <a:prstGeom prst="rect">
              <a:avLst/>
            </a:prstGeom>
            <a:noFill/>
            <a:ln w="9525">
              <a:noFill/>
              <a:miter lim="800000"/>
              <a:headEnd/>
              <a:tailEnd/>
            </a:ln>
          </p:spPr>
        </p:pic>
        <p:sp>
          <p:nvSpPr>
            <p:cNvPr id="25722" name="Line 48"/>
            <p:cNvSpPr>
              <a:spLocks noChangeShapeType="1"/>
            </p:cNvSpPr>
            <p:nvPr/>
          </p:nvSpPr>
          <p:spPr bwMode="auto">
            <a:xfrm flipH="1">
              <a:off x="2172" y="1688"/>
              <a:ext cx="1641" cy="135"/>
            </a:xfrm>
            <a:prstGeom prst="line">
              <a:avLst/>
            </a:prstGeom>
            <a:noFill/>
            <a:ln w="9525">
              <a:solidFill>
                <a:schemeClr val="tx1"/>
              </a:solidFill>
              <a:prstDash val="dash"/>
              <a:round/>
              <a:headEnd/>
              <a:tailEnd/>
            </a:ln>
          </p:spPr>
          <p:txBody>
            <a:bodyPr/>
            <a:lstStyle/>
            <a:p>
              <a:endParaRPr lang="en-US"/>
            </a:p>
          </p:txBody>
        </p:sp>
        <p:sp>
          <p:nvSpPr>
            <p:cNvPr id="25723" name="Line 49"/>
            <p:cNvSpPr>
              <a:spLocks noChangeShapeType="1"/>
            </p:cNvSpPr>
            <p:nvPr/>
          </p:nvSpPr>
          <p:spPr bwMode="auto">
            <a:xfrm flipH="1">
              <a:off x="2343" y="1481"/>
              <a:ext cx="2664" cy="138"/>
            </a:xfrm>
            <a:prstGeom prst="line">
              <a:avLst/>
            </a:prstGeom>
            <a:noFill/>
            <a:ln w="9525">
              <a:solidFill>
                <a:schemeClr val="tx1"/>
              </a:solidFill>
              <a:prstDash val="dash"/>
              <a:round/>
              <a:headEnd/>
              <a:tailEnd/>
            </a:ln>
          </p:spPr>
          <p:txBody>
            <a:bodyPr/>
            <a:lstStyle/>
            <a:p>
              <a:endParaRPr lang="en-US"/>
            </a:p>
          </p:txBody>
        </p:sp>
        <p:sp>
          <p:nvSpPr>
            <p:cNvPr id="25724" name="Text Box 50"/>
            <p:cNvSpPr txBox="1">
              <a:spLocks noChangeArrowheads="1"/>
            </p:cNvSpPr>
            <p:nvPr/>
          </p:nvSpPr>
          <p:spPr bwMode="auto">
            <a:xfrm>
              <a:off x="2160" y="835"/>
              <a:ext cx="420" cy="173"/>
            </a:xfrm>
            <a:prstGeom prst="rect">
              <a:avLst/>
            </a:prstGeom>
            <a:noFill/>
            <a:ln w="9525">
              <a:noFill/>
              <a:miter lim="800000"/>
              <a:headEnd/>
              <a:tailEnd/>
            </a:ln>
          </p:spPr>
          <p:txBody>
            <a:bodyPr wrap="none">
              <a:spAutoFit/>
            </a:bodyPr>
            <a:lstStyle/>
            <a:p>
              <a:r>
                <a:rPr lang="en-US" sz="1200" b="1">
                  <a:latin typeface="Arial" charset="0"/>
                </a:rPr>
                <a:t>Tissue</a:t>
              </a:r>
              <a:endParaRPr lang="en-US" sz="1200" b="1" baseline="-25000">
                <a:latin typeface="Arial" charset="0"/>
              </a:endParaRPr>
            </a:p>
          </p:txBody>
        </p:sp>
      </p:grpSp>
      <p:grpSp>
        <p:nvGrpSpPr>
          <p:cNvPr id="6" name="Group 51"/>
          <p:cNvGrpSpPr>
            <a:grpSpLocks/>
          </p:cNvGrpSpPr>
          <p:nvPr/>
        </p:nvGrpSpPr>
        <p:grpSpPr bwMode="auto">
          <a:xfrm>
            <a:off x="2590800" y="838200"/>
            <a:ext cx="6553200" cy="2763838"/>
            <a:chOff x="1632" y="528"/>
            <a:chExt cx="4128" cy="1741"/>
          </a:xfrm>
        </p:grpSpPr>
        <p:sp>
          <p:nvSpPr>
            <p:cNvPr id="25681" name="Rectangle 52"/>
            <p:cNvSpPr>
              <a:spLocks noChangeArrowheads="1"/>
            </p:cNvSpPr>
            <p:nvPr/>
          </p:nvSpPr>
          <p:spPr bwMode="auto">
            <a:xfrm>
              <a:off x="1632" y="528"/>
              <a:ext cx="4128" cy="1728"/>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25682" name="Picture 53"/>
            <p:cNvPicPr>
              <a:picLocks noChangeAspect="1" noChangeArrowheads="1"/>
            </p:cNvPicPr>
            <p:nvPr/>
          </p:nvPicPr>
          <p:blipFill>
            <a:blip r:embed="rId12" cstate="print"/>
            <a:srcRect r="6615"/>
            <a:stretch>
              <a:fillRect/>
            </a:stretch>
          </p:blipFill>
          <p:spPr bwMode="auto">
            <a:xfrm>
              <a:off x="1776" y="720"/>
              <a:ext cx="1920" cy="1549"/>
            </a:xfrm>
            <a:prstGeom prst="rect">
              <a:avLst/>
            </a:prstGeom>
            <a:solidFill>
              <a:schemeClr val="bg1"/>
            </a:solidFill>
            <a:ln w="9525">
              <a:noFill/>
              <a:miter lim="800000"/>
              <a:headEnd/>
              <a:tailEnd/>
            </a:ln>
          </p:spPr>
        </p:pic>
        <p:pic>
          <p:nvPicPr>
            <p:cNvPr id="25683" name="Picture 54"/>
            <p:cNvPicPr>
              <a:picLocks noChangeAspect="1" noChangeArrowheads="1"/>
            </p:cNvPicPr>
            <p:nvPr/>
          </p:nvPicPr>
          <p:blipFill>
            <a:blip r:embed="rId4" cstate="print"/>
            <a:srcRect/>
            <a:stretch>
              <a:fillRect/>
            </a:stretch>
          </p:blipFill>
          <p:spPr bwMode="auto">
            <a:xfrm>
              <a:off x="3702" y="1392"/>
              <a:ext cx="818" cy="740"/>
            </a:xfrm>
            <a:prstGeom prst="rect">
              <a:avLst/>
            </a:prstGeom>
            <a:noFill/>
            <a:ln w="9525">
              <a:noFill/>
              <a:miter lim="800000"/>
              <a:headEnd/>
              <a:tailEnd/>
            </a:ln>
          </p:spPr>
        </p:pic>
        <p:pic>
          <p:nvPicPr>
            <p:cNvPr id="25684" name="Picture 55"/>
            <p:cNvPicPr>
              <a:picLocks noChangeAspect="1" noChangeArrowheads="1"/>
            </p:cNvPicPr>
            <p:nvPr/>
          </p:nvPicPr>
          <p:blipFill>
            <a:blip r:embed="rId5" cstate="print"/>
            <a:srcRect/>
            <a:stretch>
              <a:fillRect/>
            </a:stretch>
          </p:blipFill>
          <p:spPr bwMode="auto">
            <a:xfrm>
              <a:off x="3804" y="1632"/>
              <a:ext cx="121" cy="124"/>
            </a:xfrm>
            <a:prstGeom prst="rect">
              <a:avLst/>
            </a:prstGeom>
            <a:noFill/>
            <a:ln w="9525">
              <a:noFill/>
              <a:miter lim="800000"/>
              <a:headEnd/>
              <a:tailEnd/>
            </a:ln>
          </p:spPr>
        </p:pic>
        <p:sp>
          <p:nvSpPr>
            <p:cNvPr id="25685" name="Line 56"/>
            <p:cNvSpPr>
              <a:spLocks noChangeShapeType="1"/>
            </p:cNvSpPr>
            <p:nvPr/>
          </p:nvSpPr>
          <p:spPr bwMode="auto">
            <a:xfrm flipH="1">
              <a:off x="2178" y="1688"/>
              <a:ext cx="1641" cy="135"/>
            </a:xfrm>
            <a:prstGeom prst="line">
              <a:avLst/>
            </a:prstGeom>
            <a:noFill/>
            <a:ln w="9525">
              <a:solidFill>
                <a:schemeClr val="tx1"/>
              </a:solidFill>
              <a:prstDash val="dash"/>
              <a:round/>
              <a:headEnd/>
              <a:tailEnd/>
            </a:ln>
          </p:spPr>
          <p:txBody>
            <a:bodyPr/>
            <a:lstStyle/>
            <a:p>
              <a:endParaRPr lang="en-US"/>
            </a:p>
          </p:txBody>
        </p:sp>
        <p:pic>
          <p:nvPicPr>
            <p:cNvPr id="25686" name="Picture 57"/>
            <p:cNvPicPr>
              <a:picLocks noChangeAspect="1" noChangeArrowheads="1"/>
            </p:cNvPicPr>
            <p:nvPr/>
          </p:nvPicPr>
          <p:blipFill>
            <a:blip r:embed="rId5" cstate="print"/>
            <a:srcRect/>
            <a:stretch>
              <a:fillRect/>
            </a:stretch>
          </p:blipFill>
          <p:spPr bwMode="auto">
            <a:xfrm>
              <a:off x="2213" y="1824"/>
              <a:ext cx="121" cy="124"/>
            </a:xfrm>
            <a:prstGeom prst="rect">
              <a:avLst/>
            </a:prstGeom>
            <a:noFill/>
            <a:ln w="9525">
              <a:noFill/>
              <a:miter lim="800000"/>
              <a:headEnd/>
              <a:tailEnd/>
            </a:ln>
          </p:spPr>
        </p:pic>
        <p:sp>
          <p:nvSpPr>
            <p:cNvPr id="25687" name="Text Box 58"/>
            <p:cNvSpPr txBox="1">
              <a:spLocks noChangeArrowheads="1"/>
            </p:cNvSpPr>
            <p:nvPr/>
          </p:nvSpPr>
          <p:spPr bwMode="auto">
            <a:xfrm>
              <a:off x="2160" y="835"/>
              <a:ext cx="420" cy="173"/>
            </a:xfrm>
            <a:prstGeom prst="rect">
              <a:avLst/>
            </a:prstGeom>
            <a:noFill/>
            <a:ln w="9525">
              <a:noFill/>
              <a:miter lim="800000"/>
              <a:headEnd/>
              <a:tailEnd/>
            </a:ln>
          </p:spPr>
          <p:txBody>
            <a:bodyPr wrap="none">
              <a:spAutoFit/>
            </a:bodyPr>
            <a:lstStyle/>
            <a:p>
              <a:r>
                <a:rPr lang="en-US" sz="1200" b="1">
                  <a:latin typeface="Arial" charset="0"/>
                </a:rPr>
                <a:t>Tissue</a:t>
              </a:r>
              <a:endParaRPr lang="en-US" sz="1200" b="1" baseline="-25000">
                <a:latin typeface="Arial" charset="0"/>
              </a:endParaRPr>
            </a:p>
          </p:txBody>
        </p:sp>
        <p:pic>
          <p:nvPicPr>
            <p:cNvPr id="25688" name="Picture 59"/>
            <p:cNvPicPr>
              <a:picLocks noChangeAspect="1" noChangeArrowheads="1"/>
            </p:cNvPicPr>
            <p:nvPr/>
          </p:nvPicPr>
          <p:blipFill>
            <a:blip r:embed="rId7" cstate="print"/>
            <a:srcRect/>
            <a:stretch>
              <a:fillRect/>
            </a:stretch>
          </p:blipFill>
          <p:spPr bwMode="auto">
            <a:xfrm>
              <a:off x="4902" y="1392"/>
              <a:ext cx="818" cy="740"/>
            </a:xfrm>
            <a:prstGeom prst="rect">
              <a:avLst/>
            </a:prstGeom>
            <a:noFill/>
            <a:ln w="9525">
              <a:noFill/>
              <a:miter lim="800000"/>
              <a:headEnd/>
              <a:tailEnd/>
            </a:ln>
          </p:spPr>
        </p:pic>
        <p:pic>
          <p:nvPicPr>
            <p:cNvPr id="25689" name="Picture 60"/>
            <p:cNvPicPr>
              <a:picLocks noChangeAspect="1" noChangeArrowheads="1"/>
            </p:cNvPicPr>
            <p:nvPr/>
          </p:nvPicPr>
          <p:blipFill>
            <a:blip r:embed="rId8" cstate="print"/>
            <a:srcRect/>
            <a:stretch>
              <a:fillRect/>
            </a:stretch>
          </p:blipFill>
          <p:spPr bwMode="auto">
            <a:xfrm>
              <a:off x="5006" y="1428"/>
              <a:ext cx="121" cy="124"/>
            </a:xfrm>
            <a:prstGeom prst="rect">
              <a:avLst/>
            </a:prstGeom>
            <a:noFill/>
            <a:ln w="9525">
              <a:noFill/>
              <a:miter lim="800000"/>
              <a:headEnd/>
              <a:tailEnd/>
            </a:ln>
          </p:spPr>
        </p:pic>
        <p:sp>
          <p:nvSpPr>
            <p:cNvPr id="25690" name="Rectangle 61"/>
            <p:cNvSpPr>
              <a:spLocks noChangeArrowheads="1"/>
            </p:cNvSpPr>
            <p:nvPr/>
          </p:nvSpPr>
          <p:spPr bwMode="auto">
            <a:xfrm>
              <a:off x="4506" y="1517"/>
              <a:ext cx="441" cy="212"/>
            </a:xfrm>
            <a:prstGeom prst="rect">
              <a:avLst/>
            </a:prstGeom>
            <a:noFill/>
            <a:ln w="9525">
              <a:noFill/>
              <a:miter lim="800000"/>
              <a:headEnd/>
              <a:tailEnd/>
            </a:ln>
          </p:spPr>
          <p:txBody>
            <a:bodyPr wrap="none">
              <a:spAutoFit/>
            </a:bodyPr>
            <a:lstStyle/>
            <a:p>
              <a:r>
                <a:rPr lang="en-US" sz="800" b="1">
                  <a:solidFill>
                    <a:srgbClr val="FF9900"/>
                  </a:solidFill>
                  <a:latin typeface="Arial" charset="0"/>
                </a:rPr>
                <a:t>Protein</a:t>
              </a:r>
            </a:p>
            <a:p>
              <a:r>
                <a:rPr lang="en-US" sz="800" b="1">
                  <a:solidFill>
                    <a:srgbClr val="FF9900"/>
                  </a:solidFill>
                  <a:latin typeface="Arial" charset="0"/>
                </a:rPr>
                <a:t>separation</a:t>
              </a:r>
            </a:p>
          </p:txBody>
        </p:sp>
        <p:sp>
          <p:nvSpPr>
            <p:cNvPr id="25691" name="Line 62"/>
            <p:cNvSpPr>
              <a:spLocks noChangeShapeType="1"/>
            </p:cNvSpPr>
            <p:nvPr/>
          </p:nvSpPr>
          <p:spPr bwMode="auto">
            <a:xfrm>
              <a:off x="4563" y="1737"/>
              <a:ext cx="336" cy="0"/>
            </a:xfrm>
            <a:prstGeom prst="line">
              <a:avLst/>
            </a:prstGeom>
            <a:noFill/>
            <a:ln w="28575">
              <a:solidFill>
                <a:srgbClr val="FF9900"/>
              </a:solidFill>
              <a:round/>
              <a:headEnd/>
              <a:tailEnd type="triangle" w="med" len="med"/>
            </a:ln>
          </p:spPr>
          <p:txBody>
            <a:bodyPr/>
            <a:lstStyle/>
            <a:p>
              <a:endParaRPr lang="en-US"/>
            </a:p>
          </p:txBody>
        </p:sp>
        <p:pic>
          <p:nvPicPr>
            <p:cNvPr id="25692" name="Picture 63"/>
            <p:cNvPicPr>
              <a:picLocks noChangeAspect="1" noChangeArrowheads="1"/>
            </p:cNvPicPr>
            <p:nvPr/>
          </p:nvPicPr>
          <p:blipFill>
            <a:blip r:embed="rId8" cstate="print"/>
            <a:srcRect/>
            <a:stretch>
              <a:fillRect/>
            </a:stretch>
          </p:blipFill>
          <p:spPr bwMode="auto">
            <a:xfrm>
              <a:off x="2253" y="1493"/>
              <a:ext cx="121" cy="124"/>
            </a:xfrm>
            <a:prstGeom prst="rect">
              <a:avLst/>
            </a:prstGeom>
            <a:noFill/>
            <a:ln w="9525">
              <a:noFill/>
              <a:miter lim="800000"/>
              <a:headEnd/>
              <a:tailEnd/>
            </a:ln>
          </p:spPr>
        </p:pic>
        <p:sp>
          <p:nvSpPr>
            <p:cNvPr id="25693" name="Line 64"/>
            <p:cNvSpPr>
              <a:spLocks noChangeShapeType="1"/>
            </p:cNvSpPr>
            <p:nvPr/>
          </p:nvSpPr>
          <p:spPr bwMode="auto">
            <a:xfrm flipH="1">
              <a:off x="2349" y="1481"/>
              <a:ext cx="2664" cy="138"/>
            </a:xfrm>
            <a:prstGeom prst="line">
              <a:avLst/>
            </a:prstGeom>
            <a:noFill/>
            <a:ln w="9525">
              <a:solidFill>
                <a:schemeClr val="tx1"/>
              </a:solidFill>
              <a:prstDash val="dash"/>
              <a:round/>
              <a:headEnd/>
              <a:tailEnd/>
            </a:ln>
          </p:spPr>
          <p:txBody>
            <a:bodyPr/>
            <a:lstStyle/>
            <a:p>
              <a:endParaRPr lang="en-US"/>
            </a:p>
          </p:txBody>
        </p:sp>
        <p:pic>
          <p:nvPicPr>
            <p:cNvPr id="25694" name="Picture 65"/>
            <p:cNvPicPr>
              <a:picLocks noChangeAspect="1" noChangeArrowheads="1"/>
            </p:cNvPicPr>
            <p:nvPr/>
          </p:nvPicPr>
          <p:blipFill>
            <a:blip r:embed="rId13" cstate="print"/>
            <a:srcRect/>
            <a:stretch>
              <a:fillRect/>
            </a:stretch>
          </p:blipFill>
          <p:spPr bwMode="auto">
            <a:xfrm>
              <a:off x="3696" y="528"/>
              <a:ext cx="818" cy="740"/>
            </a:xfrm>
            <a:prstGeom prst="rect">
              <a:avLst/>
            </a:prstGeom>
            <a:noFill/>
            <a:ln w="9525">
              <a:noFill/>
              <a:miter lim="800000"/>
              <a:headEnd/>
              <a:tailEnd/>
            </a:ln>
          </p:spPr>
        </p:pic>
        <p:pic>
          <p:nvPicPr>
            <p:cNvPr id="25695" name="Picture 66"/>
            <p:cNvPicPr>
              <a:picLocks noChangeAspect="1" noChangeArrowheads="1"/>
            </p:cNvPicPr>
            <p:nvPr/>
          </p:nvPicPr>
          <p:blipFill>
            <a:blip r:embed="rId14" cstate="print"/>
            <a:srcRect/>
            <a:stretch>
              <a:fillRect/>
            </a:stretch>
          </p:blipFill>
          <p:spPr bwMode="auto">
            <a:xfrm>
              <a:off x="3798" y="562"/>
              <a:ext cx="121" cy="124"/>
            </a:xfrm>
            <a:prstGeom prst="rect">
              <a:avLst/>
            </a:prstGeom>
            <a:noFill/>
            <a:ln w="9525">
              <a:noFill/>
              <a:miter lim="800000"/>
              <a:headEnd/>
              <a:tailEnd/>
            </a:ln>
          </p:spPr>
        </p:pic>
        <p:sp>
          <p:nvSpPr>
            <p:cNvPr id="25696" name="Rectangle 67"/>
            <p:cNvSpPr>
              <a:spLocks noChangeArrowheads="1"/>
            </p:cNvSpPr>
            <p:nvPr/>
          </p:nvSpPr>
          <p:spPr bwMode="auto">
            <a:xfrm>
              <a:off x="4512" y="749"/>
              <a:ext cx="441" cy="212"/>
            </a:xfrm>
            <a:prstGeom prst="rect">
              <a:avLst/>
            </a:prstGeom>
            <a:noFill/>
            <a:ln w="9525">
              <a:noFill/>
              <a:miter lim="800000"/>
              <a:headEnd/>
              <a:tailEnd/>
            </a:ln>
          </p:spPr>
          <p:txBody>
            <a:bodyPr wrap="none">
              <a:spAutoFit/>
            </a:bodyPr>
            <a:lstStyle/>
            <a:p>
              <a:r>
                <a:rPr lang="en-US" sz="800" b="1">
                  <a:solidFill>
                    <a:srgbClr val="FF0000"/>
                  </a:solidFill>
                  <a:latin typeface="Arial" charset="0"/>
                </a:rPr>
                <a:t>Peptide</a:t>
              </a:r>
            </a:p>
            <a:p>
              <a:r>
                <a:rPr lang="en-US" sz="800" b="1">
                  <a:solidFill>
                    <a:srgbClr val="FF0000"/>
                  </a:solidFill>
                  <a:latin typeface="Arial" charset="0"/>
                </a:rPr>
                <a:t>separation</a:t>
              </a:r>
            </a:p>
          </p:txBody>
        </p:sp>
        <p:sp>
          <p:nvSpPr>
            <p:cNvPr id="25697" name="Line 68"/>
            <p:cNvSpPr>
              <a:spLocks noChangeShapeType="1"/>
            </p:cNvSpPr>
            <p:nvPr/>
          </p:nvSpPr>
          <p:spPr bwMode="auto">
            <a:xfrm>
              <a:off x="4569" y="979"/>
              <a:ext cx="336" cy="0"/>
            </a:xfrm>
            <a:prstGeom prst="line">
              <a:avLst/>
            </a:prstGeom>
            <a:noFill/>
            <a:ln w="28575">
              <a:solidFill>
                <a:srgbClr val="FF0000"/>
              </a:solidFill>
              <a:round/>
              <a:headEnd type="triangle" w="med" len="med"/>
              <a:tailEnd/>
            </a:ln>
          </p:spPr>
          <p:txBody>
            <a:bodyPr/>
            <a:lstStyle/>
            <a:p>
              <a:endParaRPr lang="en-US"/>
            </a:p>
          </p:txBody>
        </p:sp>
        <p:sp>
          <p:nvSpPr>
            <p:cNvPr id="25698" name="Line 69"/>
            <p:cNvSpPr>
              <a:spLocks noChangeShapeType="1"/>
            </p:cNvSpPr>
            <p:nvPr/>
          </p:nvSpPr>
          <p:spPr bwMode="auto">
            <a:xfrm flipH="1">
              <a:off x="3192" y="644"/>
              <a:ext cx="621" cy="600"/>
            </a:xfrm>
            <a:prstGeom prst="line">
              <a:avLst/>
            </a:prstGeom>
            <a:noFill/>
            <a:ln w="9525">
              <a:solidFill>
                <a:schemeClr val="tx1"/>
              </a:solidFill>
              <a:prstDash val="dash"/>
              <a:round/>
              <a:headEnd/>
              <a:tailEnd/>
            </a:ln>
          </p:spPr>
          <p:txBody>
            <a:bodyPr/>
            <a:lstStyle/>
            <a:p>
              <a:endParaRPr lang="en-US"/>
            </a:p>
          </p:txBody>
        </p:sp>
        <p:pic>
          <p:nvPicPr>
            <p:cNvPr id="25699" name="Picture 70"/>
            <p:cNvPicPr>
              <a:picLocks noChangeAspect="1" noChangeArrowheads="1"/>
            </p:cNvPicPr>
            <p:nvPr/>
          </p:nvPicPr>
          <p:blipFill>
            <a:blip r:embed="rId14" cstate="print"/>
            <a:srcRect/>
            <a:stretch>
              <a:fillRect/>
            </a:stretch>
          </p:blipFill>
          <p:spPr bwMode="auto">
            <a:xfrm>
              <a:off x="3117" y="1108"/>
              <a:ext cx="121" cy="124"/>
            </a:xfrm>
            <a:prstGeom prst="rect">
              <a:avLst/>
            </a:prstGeom>
            <a:noFill/>
            <a:ln w="9525">
              <a:noFill/>
              <a:miter lim="800000"/>
              <a:headEnd/>
              <a:tailEnd/>
            </a:ln>
          </p:spPr>
        </p:pic>
        <p:sp>
          <p:nvSpPr>
            <p:cNvPr id="25700" name="Line 71"/>
            <p:cNvSpPr>
              <a:spLocks noChangeShapeType="1"/>
            </p:cNvSpPr>
            <p:nvPr/>
          </p:nvSpPr>
          <p:spPr bwMode="auto">
            <a:xfrm flipH="1">
              <a:off x="2916" y="1032"/>
              <a:ext cx="2094" cy="341"/>
            </a:xfrm>
            <a:prstGeom prst="line">
              <a:avLst/>
            </a:prstGeom>
            <a:noFill/>
            <a:ln w="9525">
              <a:solidFill>
                <a:schemeClr val="tx1"/>
              </a:solidFill>
              <a:prstDash val="dash"/>
              <a:round/>
              <a:headEnd/>
              <a:tailEnd/>
            </a:ln>
          </p:spPr>
          <p:txBody>
            <a:bodyPr/>
            <a:lstStyle/>
            <a:p>
              <a:endParaRPr lang="en-US"/>
            </a:p>
          </p:txBody>
        </p:sp>
        <p:pic>
          <p:nvPicPr>
            <p:cNvPr id="25701" name="Picture 72"/>
            <p:cNvPicPr>
              <a:picLocks noChangeAspect="1" noChangeArrowheads="1"/>
            </p:cNvPicPr>
            <p:nvPr/>
          </p:nvPicPr>
          <p:blipFill>
            <a:blip r:embed="rId11" cstate="print"/>
            <a:srcRect/>
            <a:stretch>
              <a:fillRect/>
            </a:stretch>
          </p:blipFill>
          <p:spPr bwMode="auto">
            <a:xfrm>
              <a:off x="2822" y="1238"/>
              <a:ext cx="121" cy="124"/>
            </a:xfrm>
            <a:prstGeom prst="rect">
              <a:avLst/>
            </a:prstGeom>
            <a:noFill/>
            <a:ln w="9525">
              <a:noFill/>
              <a:miter lim="800000"/>
              <a:headEnd/>
              <a:tailEnd/>
            </a:ln>
          </p:spPr>
        </p:pic>
        <p:pic>
          <p:nvPicPr>
            <p:cNvPr id="25702" name="Picture 73"/>
            <p:cNvPicPr>
              <a:picLocks noChangeAspect="1" noChangeArrowheads="1"/>
            </p:cNvPicPr>
            <p:nvPr/>
          </p:nvPicPr>
          <p:blipFill>
            <a:blip r:embed="rId10" cstate="print"/>
            <a:srcRect/>
            <a:stretch>
              <a:fillRect/>
            </a:stretch>
          </p:blipFill>
          <p:spPr bwMode="auto">
            <a:xfrm>
              <a:off x="4896" y="528"/>
              <a:ext cx="818" cy="740"/>
            </a:xfrm>
            <a:prstGeom prst="rect">
              <a:avLst/>
            </a:prstGeom>
            <a:noFill/>
            <a:ln w="9525">
              <a:noFill/>
              <a:miter lim="800000"/>
              <a:headEnd/>
              <a:tailEnd/>
            </a:ln>
          </p:spPr>
        </p:pic>
        <p:pic>
          <p:nvPicPr>
            <p:cNvPr id="25703" name="Picture 74"/>
            <p:cNvPicPr>
              <a:picLocks noChangeAspect="1" noChangeArrowheads="1"/>
            </p:cNvPicPr>
            <p:nvPr/>
          </p:nvPicPr>
          <p:blipFill>
            <a:blip r:embed="rId11" cstate="print"/>
            <a:srcRect/>
            <a:stretch>
              <a:fillRect/>
            </a:stretch>
          </p:blipFill>
          <p:spPr bwMode="auto">
            <a:xfrm>
              <a:off x="4998" y="980"/>
              <a:ext cx="121" cy="124"/>
            </a:xfrm>
            <a:prstGeom prst="rect">
              <a:avLst/>
            </a:prstGeom>
            <a:noFill/>
            <a:ln w="9525">
              <a:noFill/>
              <a:miter lim="800000"/>
              <a:headEnd/>
              <a:tailEnd/>
            </a:ln>
          </p:spPr>
        </p:pic>
        <p:sp>
          <p:nvSpPr>
            <p:cNvPr id="25704" name="Line 75"/>
            <p:cNvSpPr>
              <a:spLocks noChangeShapeType="1"/>
            </p:cNvSpPr>
            <p:nvPr/>
          </p:nvSpPr>
          <p:spPr bwMode="auto">
            <a:xfrm>
              <a:off x="5340" y="1238"/>
              <a:ext cx="0" cy="174"/>
            </a:xfrm>
            <a:prstGeom prst="line">
              <a:avLst/>
            </a:prstGeom>
            <a:noFill/>
            <a:ln w="28575">
              <a:solidFill>
                <a:srgbClr val="0000FF"/>
              </a:solidFill>
              <a:round/>
              <a:headEnd type="triangle" w="med" len="med"/>
              <a:tailEnd/>
            </a:ln>
          </p:spPr>
          <p:txBody>
            <a:bodyPr/>
            <a:lstStyle/>
            <a:p>
              <a:endParaRPr lang="en-US"/>
            </a:p>
          </p:txBody>
        </p:sp>
        <p:sp>
          <p:nvSpPr>
            <p:cNvPr id="25705" name="Rectangle 76"/>
            <p:cNvSpPr>
              <a:spLocks noChangeArrowheads="1"/>
            </p:cNvSpPr>
            <p:nvPr/>
          </p:nvSpPr>
          <p:spPr bwMode="auto">
            <a:xfrm>
              <a:off x="5328" y="1220"/>
              <a:ext cx="357" cy="212"/>
            </a:xfrm>
            <a:prstGeom prst="rect">
              <a:avLst/>
            </a:prstGeom>
            <a:noFill/>
            <a:ln w="9525">
              <a:noFill/>
              <a:miter lim="800000"/>
              <a:headEnd/>
              <a:tailEnd/>
            </a:ln>
          </p:spPr>
          <p:txBody>
            <a:bodyPr wrap="none">
              <a:spAutoFit/>
            </a:bodyPr>
            <a:lstStyle/>
            <a:p>
              <a:r>
                <a:rPr lang="en-US" sz="800" b="1">
                  <a:solidFill>
                    <a:srgbClr val="0000FF"/>
                  </a:solidFill>
                  <a:latin typeface="Arial" charset="0"/>
                </a:rPr>
                <a:t>Amount</a:t>
              </a:r>
            </a:p>
            <a:p>
              <a:r>
                <a:rPr lang="en-US" sz="800" b="1">
                  <a:solidFill>
                    <a:srgbClr val="0000FF"/>
                  </a:solidFill>
                  <a:latin typeface="Arial" charset="0"/>
                </a:rPr>
                <a:t>loaded</a:t>
              </a:r>
            </a:p>
          </p:txBody>
        </p:sp>
      </p:grpSp>
      <p:grpSp>
        <p:nvGrpSpPr>
          <p:cNvPr id="7" name="Group 77"/>
          <p:cNvGrpSpPr>
            <a:grpSpLocks/>
          </p:cNvGrpSpPr>
          <p:nvPr/>
        </p:nvGrpSpPr>
        <p:grpSpPr bwMode="auto">
          <a:xfrm>
            <a:off x="762000" y="3581400"/>
            <a:ext cx="8382000" cy="2971800"/>
            <a:chOff x="480" y="2256"/>
            <a:chExt cx="5280" cy="1872"/>
          </a:xfrm>
        </p:grpSpPr>
        <p:sp>
          <p:nvSpPr>
            <p:cNvPr id="25664" name="Oval 78"/>
            <p:cNvSpPr>
              <a:spLocks noChangeArrowheads="1"/>
            </p:cNvSpPr>
            <p:nvPr/>
          </p:nvSpPr>
          <p:spPr bwMode="auto">
            <a:xfrm>
              <a:off x="2391" y="3918"/>
              <a:ext cx="48" cy="48"/>
            </a:xfrm>
            <a:prstGeom prst="ellipse">
              <a:avLst/>
            </a:prstGeom>
            <a:solidFill>
              <a:srgbClr val="FFCC00"/>
            </a:solidFill>
            <a:ln w="9525">
              <a:solidFill>
                <a:srgbClr val="FFCC00"/>
              </a:solidFill>
              <a:round/>
              <a:headEnd/>
              <a:tailEnd/>
            </a:ln>
          </p:spPr>
          <p:txBody>
            <a:bodyPr anchor="ctr"/>
            <a:lstStyle/>
            <a:p>
              <a:endParaRPr lang="en-US"/>
            </a:p>
          </p:txBody>
        </p:sp>
        <p:sp>
          <p:nvSpPr>
            <p:cNvPr id="25665" name="Oval 79"/>
            <p:cNvSpPr>
              <a:spLocks noChangeArrowheads="1"/>
            </p:cNvSpPr>
            <p:nvPr/>
          </p:nvSpPr>
          <p:spPr bwMode="auto">
            <a:xfrm>
              <a:off x="2391" y="4041"/>
              <a:ext cx="48" cy="42"/>
            </a:xfrm>
            <a:prstGeom prst="ellipse">
              <a:avLst/>
            </a:prstGeom>
            <a:solidFill>
              <a:srgbClr val="0066CC"/>
            </a:solidFill>
            <a:ln w="9525">
              <a:solidFill>
                <a:srgbClr val="0000FF"/>
              </a:solidFill>
              <a:round/>
              <a:headEnd/>
              <a:tailEnd/>
            </a:ln>
          </p:spPr>
          <p:txBody>
            <a:bodyPr anchor="ctr"/>
            <a:lstStyle/>
            <a:p>
              <a:endParaRPr lang="en-US"/>
            </a:p>
          </p:txBody>
        </p:sp>
        <p:sp>
          <p:nvSpPr>
            <p:cNvPr id="25666" name="Rectangle 80"/>
            <p:cNvSpPr>
              <a:spLocks noChangeArrowheads="1"/>
            </p:cNvSpPr>
            <p:nvPr/>
          </p:nvSpPr>
          <p:spPr bwMode="auto">
            <a:xfrm>
              <a:off x="1488" y="2256"/>
              <a:ext cx="4272" cy="1872"/>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5667" name="Text Box 81"/>
            <p:cNvSpPr txBox="1">
              <a:spLocks noChangeArrowheads="1"/>
            </p:cNvSpPr>
            <p:nvPr/>
          </p:nvSpPr>
          <p:spPr bwMode="auto">
            <a:xfrm>
              <a:off x="480" y="2861"/>
              <a:ext cx="1082" cy="403"/>
            </a:xfrm>
            <a:prstGeom prst="rect">
              <a:avLst/>
            </a:prstGeom>
            <a:noFill/>
            <a:ln w="9525">
              <a:noFill/>
              <a:miter lim="800000"/>
              <a:headEnd/>
              <a:tailEnd/>
            </a:ln>
          </p:spPr>
          <p:txBody>
            <a:bodyPr wrap="none">
              <a:spAutoFit/>
            </a:bodyPr>
            <a:lstStyle/>
            <a:p>
              <a:pPr algn="l"/>
              <a:r>
                <a:rPr lang="en-US" sz="1200">
                  <a:latin typeface="Arial" charset="0"/>
                </a:rPr>
                <a:t>1. Protein separation</a:t>
              </a:r>
            </a:p>
            <a:p>
              <a:pPr algn="l"/>
              <a:r>
                <a:rPr lang="en-US" sz="1200">
                  <a:latin typeface="Arial" charset="0"/>
                </a:rPr>
                <a:t>2. </a:t>
              </a:r>
              <a:r>
                <a:rPr lang="en-US" sz="1200" b="1">
                  <a:solidFill>
                    <a:srgbClr val="FF0000"/>
                  </a:solidFill>
                  <a:latin typeface="Arial" charset="0"/>
                </a:rPr>
                <a:t>Peptide separation</a:t>
              </a:r>
            </a:p>
            <a:p>
              <a:pPr algn="l"/>
              <a:r>
                <a:rPr lang="en-US" sz="1200">
                  <a:latin typeface="Arial" charset="0"/>
                </a:rPr>
                <a:t>3. </a:t>
              </a:r>
              <a:r>
                <a:rPr lang="en-US" sz="1200" b="1">
                  <a:solidFill>
                    <a:srgbClr val="0066CC"/>
                  </a:solidFill>
                  <a:latin typeface="Arial" charset="0"/>
                </a:rPr>
                <a:t>Amount loaded</a:t>
              </a:r>
            </a:p>
          </p:txBody>
        </p:sp>
        <p:pic>
          <p:nvPicPr>
            <p:cNvPr id="25668" name="Picture 82"/>
            <p:cNvPicPr>
              <a:picLocks noChangeAspect="1" noChangeArrowheads="1"/>
            </p:cNvPicPr>
            <p:nvPr/>
          </p:nvPicPr>
          <p:blipFill>
            <a:blip r:embed="rId5" cstate="print"/>
            <a:srcRect/>
            <a:stretch>
              <a:fillRect/>
            </a:stretch>
          </p:blipFill>
          <p:spPr bwMode="auto">
            <a:xfrm>
              <a:off x="2217" y="3402"/>
              <a:ext cx="121" cy="124"/>
            </a:xfrm>
            <a:prstGeom prst="rect">
              <a:avLst/>
            </a:prstGeom>
            <a:noFill/>
            <a:ln w="9525">
              <a:noFill/>
              <a:miter lim="800000"/>
              <a:headEnd/>
              <a:tailEnd/>
            </a:ln>
          </p:spPr>
        </p:pic>
        <p:pic>
          <p:nvPicPr>
            <p:cNvPr id="25669" name="Picture 83"/>
            <p:cNvPicPr>
              <a:picLocks noChangeAspect="1" noChangeArrowheads="1"/>
            </p:cNvPicPr>
            <p:nvPr/>
          </p:nvPicPr>
          <p:blipFill>
            <a:blip r:embed="rId6" cstate="print"/>
            <a:srcRect r="6712"/>
            <a:stretch>
              <a:fillRect/>
            </a:stretch>
          </p:blipFill>
          <p:spPr bwMode="auto">
            <a:xfrm>
              <a:off x="1782" y="2298"/>
              <a:ext cx="1918" cy="1549"/>
            </a:xfrm>
            <a:prstGeom prst="rect">
              <a:avLst/>
            </a:prstGeom>
            <a:solidFill>
              <a:schemeClr val="bg1"/>
            </a:solidFill>
            <a:ln w="9525">
              <a:noFill/>
              <a:miter lim="800000"/>
              <a:headEnd/>
              <a:tailEnd/>
            </a:ln>
          </p:spPr>
        </p:pic>
        <p:pic>
          <p:nvPicPr>
            <p:cNvPr id="25670" name="Picture 84"/>
            <p:cNvPicPr>
              <a:picLocks noChangeAspect="1" noChangeArrowheads="1"/>
            </p:cNvPicPr>
            <p:nvPr/>
          </p:nvPicPr>
          <p:blipFill>
            <a:blip r:embed="rId4" cstate="print"/>
            <a:srcRect/>
            <a:stretch>
              <a:fillRect/>
            </a:stretch>
          </p:blipFill>
          <p:spPr bwMode="auto">
            <a:xfrm>
              <a:off x="3693" y="3238"/>
              <a:ext cx="818" cy="740"/>
            </a:xfrm>
            <a:prstGeom prst="rect">
              <a:avLst/>
            </a:prstGeom>
            <a:noFill/>
            <a:ln w="9525">
              <a:noFill/>
              <a:miter lim="800000"/>
              <a:headEnd/>
              <a:tailEnd/>
            </a:ln>
          </p:spPr>
        </p:pic>
        <p:pic>
          <p:nvPicPr>
            <p:cNvPr id="25671" name="Picture 85"/>
            <p:cNvPicPr>
              <a:picLocks noChangeAspect="1" noChangeArrowheads="1"/>
            </p:cNvPicPr>
            <p:nvPr/>
          </p:nvPicPr>
          <p:blipFill>
            <a:blip r:embed="rId7" cstate="print"/>
            <a:srcRect/>
            <a:stretch>
              <a:fillRect/>
            </a:stretch>
          </p:blipFill>
          <p:spPr bwMode="auto">
            <a:xfrm>
              <a:off x="4893" y="3238"/>
              <a:ext cx="818" cy="740"/>
            </a:xfrm>
            <a:prstGeom prst="rect">
              <a:avLst/>
            </a:prstGeom>
            <a:noFill/>
            <a:ln w="9525">
              <a:noFill/>
              <a:miter lim="800000"/>
              <a:headEnd/>
              <a:tailEnd/>
            </a:ln>
          </p:spPr>
        </p:pic>
        <p:sp>
          <p:nvSpPr>
            <p:cNvPr id="25672" name="Line 86"/>
            <p:cNvSpPr>
              <a:spLocks noChangeShapeType="1"/>
            </p:cNvSpPr>
            <p:nvPr/>
          </p:nvSpPr>
          <p:spPr bwMode="auto">
            <a:xfrm flipH="1" flipV="1">
              <a:off x="2175" y="3393"/>
              <a:ext cx="1635" cy="147"/>
            </a:xfrm>
            <a:prstGeom prst="line">
              <a:avLst/>
            </a:prstGeom>
            <a:noFill/>
            <a:ln w="9525">
              <a:solidFill>
                <a:schemeClr val="tx1"/>
              </a:solidFill>
              <a:prstDash val="dash"/>
              <a:round/>
              <a:headEnd/>
              <a:tailEnd/>
            </a:ln>
          </p:spPr>
          <p:txBody>
            <a:bodyPr/>
            <a:lstStyle/>
            <a:p>
              <a:endParaRPr lang="en-US"/>
            </a:p>
          </p:txBody>
        </p:sp>
        <p:pic>
          <p:nvPicPr>
            <p:cNvPr id="25673" name="Picture 87"/>
            <p:cNvPicPr>
              <a:picLocks noChangeAspect="1" noChangeArrowheads="1"/>
            </p:cNvPicPr>
            <p:nvPr/>
          </p:nvPicPr>
          <p:blipFill>
            <a:blip r:embed="rId8" cstate="print"/>
            <a:srcRect/>
            <a:stretch>
              <a:fillRect/>
            </a:stretch>
          </p:blipFill>
          <p:spPr bwMode="auto">
            <a:xfrm>
              <a:off x="4997" y="3280"/>
              <a:ext cx="121" cy="124"/>
            </a:xfrm>
            <a:prstGeom prst="rect">
              <a:avLst/>
            </a:prstGeom>
            <a:noFill/>
            <a:ln w="9525">
              <a:noFill/>
              <a:miter lim="800000"/>
              <a:headEnd/>
              <a:tailEnd/>
            </a:ln>
          </p:spPr>
        </p:pic>
        <p:sp>
          <p:nvSpPr>
            <p:cNvPr id="25674" name="Rectangle 88"/>
            <p:cNvSpPr>
              <a:spLocks noChangeArrowheads="1"/>
            </p:cNvSpPr>
            <p:nvPr/>
          </p:nvSpPr>
          <p:spPr bwMode="auto">
            <a:xfrm>
              <a:off x="4497" y="3369"/>
              <a:ext cx="441" cy="212"/>
            </a:xfrm>
            <a:prstGeom prst="rect">
              <a:avLst/>
            </a:prstGeom>
            <a:noFill/>
            <a:ln w="9525">
              <a:noFill/>
              <a:miter lim="800000"/>
              <a:headEnd/>
              <a:tailEnd/>
            </a:ln>
          </p:spPr>
          <p:txBody>
            <a:bodyPr wrap="none">
              <a:spAutoFit/>
            </a:bodyPr>
            <a:lstStyle/>
            <a:p>
              <a:r>
                <a:rPr lang="en-US" sz="800" b="1">
                  <a:solidFill>
                    <a:srgbClr val="FF9900"/>
                  </a:solidFill>
                  <a:latin typeface="Arial" charset="0"/>
                </a:rPr>
                <a:t>Protein</a:t>
              </a:r>
            </a:p>
            <a:p>
              <a:r>
                <a:rPr lang="en-US" sz="800" b="1">
                  <a:solidFill>
                    <a:srgbClr val="FF9900"/>
                  </a:solidFill>
                  <a:latin typeface="Arial" charset="0"/>
                </a:rPr>
                <a:t>separation</a:t>
              </a:r>
            </a:p>
          </p:txBody>
        </p:sp>
        <p:sp>
          <p:nvSpPr>
            <p:cNvPr id="25675" name="Line 89"/>
            <p:cNvSpPr>
              <a:spLocks noChangeShapeType="1"/>
            </p:cNvSpPr>
            <p:nvPr/>
          </p:nvSpPr>
          <p:spPr bwMode="auto">
            <a:xfrm>
              <a:off x="4554" y="3589"/>
              <a:ext cx="336" cy="0"/>
            </a:xfrm>
            <a:prstGeom prst="line">
              <a:avLst/>
            </a:prstGeom>
            <a:noFill/>
            <a:ln w="28575">
              <a:solidFill>
                <a:srgbClr val="FF9900"/>
              </a:solidFill>
              <a:round/>
              <a:headEnd/>
              <a:tailEnd type="triangle" w="med" len="med"/>
            </a:ln>
          </p:spPr>
          <p:txBody>
            <a:bodyPr/>
            <a:lstStyle/>
            <a:p>
              <a:endParaRPr lang="en-US"/>
            </a:p>
          </p:txBody>
        </p:sp>
        <p:sp>
          <p:nvSpPr>
            <p:cNvPr id="25676" name="Line 90"/>
            <p:cNvSpPr>
              <a:spLocks noChangeShapeType="1"/>
            </p:cNvSpPr>
            <p:nvPr/>
          </p:nvSpPr>
          <p:spPr bwMode="auto">
            <a:xfrm flipH="1" flipV="1">
              <a:off x="2328" y="3207"/>
              <a:ext cx="2676" cy="126"/>
            </a:xfrm>
            <a:prstGeom prst="line">
              <a:avLst/>
            </a:prstGeom>
            <a:noFill/>
            <a:ln w="9525">
              <a:solidFill>
                <a:schemeClr val="tx1"/>
              </a:solidFill>
              <a:prstDash val="dash"/>
              <a:round/>
              <a:headEnd/>
              <a:tailEnd/>
            </a:ln>
          </p:spPr>
          <p:txBody>
            <a:bodyPr/>
            <a:lstStyle/>
            <a:p>
              <a:endParaRPr lang="en-US"/>
            </a:p>
          </p:txBody>
        </p:sp>
        <p:pic>
          <p:nvPicPr>
            <p:cNvPr id="25677" name="Picture 91"/>
            <p:cNvPicPr>
              <a:picLocks noChangeAspect="1" noChangeArrowheads="1"/>
            </p:cNvPicPr>
            <p:nvPr/>
          </p:nvPicPr>
          <p:blipFill>
            <a:blip r:embed="rId8" cstate="print"/>
            <a:srcRect/>
            <a:stretch>
              <a:fillRect/>
            </a:stretch>
          </p:blipFill>
          <p:spPr bwMode="auto">
            <a:xfrm>
              <a:off x="2184" y="3129"/>
              <a:ext cx="121" cy="124"/>
            </a:xfrm>
            <a:prstGeom prst="rect">
              <a:avLst/>
            </a:prstGeom>
            <a:noFill/>
            <a:ln w="9525">
              <a:noFill/>
              <a:miter lim="800000"/>
              <a:headEnd/>
              <a:tailEnd/>
            </a:ln>
          </p:spPr>
        </p:pic>
        <p:pic>
          <p:nvPicPr>
            <p:cNvPr id="25678" name="Picture 92"/>
            <p:cNvPicPr>
              <a:picLocks noChangeAspect="1" noChangeArrowheads="1"/>
            </p:cNvPicPr>
            <p:nvPr/>
          </p:nvPicPr>
          <p:blipFill>
            <a:blip r:embed="rId5" cstate="print"/>
            <a:srcRect/>
            <a:stretch>
              <a:fillRect/>
            </a:stretch>
          </p:blipFill>
          <p:spPr bwMode="auto">
            <a:xfrm>
              <a:off x="3795" y="3484"/>
              <a:ext cx="121" cy="124"/>
            </a:xfrm>
            <a:prstGeom prst="rect">
              <a:avLst/>
            </a:prstGeom>
            <a:noFill/>
            <a:ln w="9525">
              <a:noFill/>
              <a:miter lim="800000"/>
              <a:headEnd/>
              <a:tailEnd/>
            </a:ln>
          </p:spPr>
        </p:pic>
        <p:pic>
          <p:nvPicPr>
            <p:cNvPr id="25679" name="Picture 93"/>
            <p:cNvPicPr>
              <a:picLocks noChangeAspect="1" noChangeArrowheads="1"/>
            </p:cNvPicPr>
            <p:nvPr/>
          </p:nvPicPr>
          <p:blipFill>
            <a:blip r:embed="rId5" cstate="print"/>
            <a:srcRect/>
            <a:stretch>
              <a:fillRect/>
            </a:stretch>
          </p:blipFill>
          <p:spPr bwMode="auto">
            <a:xfrm>
              <a:off x="2183" y="3408"/>
              <a:ext cx="121" cy="124"/>
            </a:xfrm>
            <a:prstGeom prst="rect">
              <a:avLst/>
            </a:prstGeom>
            <a:noFill/>
            <a:ln w="9525">
              <a:noFill/>
              <a:miter lim="800000"/>
              <a:headEnd/>
              <a:tailEnd/>
            </a:ln>
          </p:spPr>
        </p:pic>
        <p:sp>
          <p:nvSpPr>
            <p:cNvPr id="25680" name="Text Box 94"/>
            <p:cNvSpPr txBox="1">
              <a:spLocks noChangeArrowheads="1"/>
            </p:cNvSpPr>
            <p:nvPr/>
          </p:nvSpPr>
          <p:spPr bwMode="auto">
            <a:xfrm>
              <a:off x="2160" y="2419"/>
              <a:ext cx="420" cy="173"/>
            </a:xfrm>
            <a:prstGeom prst="rect">
              <a:avLst/>
            </a:prstGeom>
            <a:noFill/>
            <a:ln w="9525">
              <a:noFill/>
              <a:miter lim="800000"/>
              <a:headEnd/>
              <a:tailEnd/>
            </a:ln>
          </p:spPr>
          <p:txBody>
            <a:bodyPr wrap="none">
              <a:spAutoFit/>
            </a:bodyPr>
            <a:lstStyle/>
            <a:p>
              <a:r>
                <a:rPr lang="en-US" sz="1200" b="1">
                  <a:latin typeface="Arial" charset="0"/>
                </a:rPr>
                <a:t>Tissue</a:t>
              </a:r>
              <a:endParaRPr lang="en-US" sz="1200" b="1" baseline="-25000">
                <a:latin typeface="Arial" charset="0"/>
              </a:endParaRPr>
            </a:p>
          </p:txBody>
        </p:sp>
      </p:grpSp>
      <p:grpSp>
        <p:nvGrpSpPr>
          <p:cNvPr id="8" name="Group 95"/>
          <p:cNvGrpSpPr>
            <a:grpSpLocks/>
          </p:cNvGrpSpPr>
          <p:nvPr/>
        </p:nvGrpSpPr>
        <p:grpSpPr bwMode="auto">
          <a:xfrm>
            <a:off x="2362200" y="3581400"/>
            <a:ext cx="6781800" cy="2971800"/>
            <a:chOff x="1488" y="2256"/>
            <a:chExt cx="4272" cy="1872"/>
          </a:xfrm>
        </p:grpSpPr>
        <p:sp>
          <p:nvSpPr>
            <p:cNvPr id="25645" name="Rectangle 96"/>
            <p:cNvSpPr>
              <a:spLocks noChangeArrowheads="1"/>
            </p:cNvSpPr>
            <p:nvPr/>
          </p:nvSpPr>
          <p:spPr bwMode="auto">
            <a:xfrm>
              <a:off x="1488" y="2256"/>
              <a:ext cx="4272" cy="1872"/>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25646" name="Picture 97"/>
            <p:cNvPicPr>
              <a:picLocks noChangeAspect="1" noChangeArrowheads="1"/>
            </p:cNvPicPr>
            <p:nvPr/>
          </p:nvPicPr>
          <p:blipFill>
            <a:blip r:embed="rId15" cstate="print"/>
            <a:srcRect/>
            <a:stretch>
              <a:fillRect/>
            </a:stretch>
          </p:blipFill>
          <p:spPr bwMode="auto">
            <a:xfrm>
              <a:off x="1778" y="2297"/>
              <a:ext cx="2056" cy="1548"/>
            </a:xfrm>
            <a:prstGeom prst="rect">
              <a:avLst/>
            </a:prstGeom>
            <a:noFill/>
            <a:ln w="9525">
              <a:noFill/>
              <a:miter lim="800000"/>
              <a:headEnd/>
              <a:tailEnd/>
            </a:ln>
          </p:spPr>
        </p:pic>
        <p:sp>
          <p:nvSpPr>
            <p:cNvPr id="25647" name="Text Box 98"/>
            <p:cNvSpPr txBox="1">
              <a:spLocks noChangeArrowheads="1"/>
            </p:cNvSpPr>
            <p:nvPr/>
          </p:nvSpPr>
          <p:spPr bwMode="auto">
            <a:xfrm>
              <a:off x="2160" y="2419"/>
              <a:ext cx="420" cy="173"/>
            </a:xfrm>
            <a:prstGeom prst="rect">
              <a:avLst/>
            </a:prstGeom>
            <a:noFill/>
            <a:ln w="9525">
              <a:noFill/>
              <a:miter lim="800000"/>
              <a:headEnd/>
              <a:tailEnd/>
            </a:ln>
          </p:spPr>
          <p:txBody>
            <a:bodyPr wrap="none">
              <a:spAutoFit/>
            </a:bodyPr>
            <a:lstStyle/>
            <a:p>
              <a:r>
                <a:rPr lang="en-US" sz="1200" b="1">
                  <a:latin typeface="Arial" charset="0"/>
                </a:rPr>
                <a:t>Tissue</a:t>
              </a:r>
              <a:endParaRPr lang="en-US" sz="1200" b="1" baseline="-25000">
                <a:latin typeface="Arial" charset="0"/>
              </a:endParaRPr>
            </a:p>
          </p:txBody>
        </p:sp>
        <p:pic>
          <p:nvPicPr>
            <p:cNvPr id="25648" name="Picture 99"/>
            <p:cNvPicPr>
              <a:picLocks noChangeAspect="1" noChangeArrowheads="1"/>
            </p:cNvPicPr>
            <p:nvPr/>
          </p:nvPicPr>
          <p:blipFill>
            <a:blip r:embed="rId4" cstate="print"/>
            <a:srcRect/>
            <a:stretch>
              <a:fillRect/>
            </a:stretch>
          </p:blipFill>
          <p:spPr bwMode="auto">
            <a:xfrm>
              <a:off x="3693" y="3236"/>
              <a:ext cx="818" cy="740"/>
            </a:xfrm>
            <a:prstGeom prst="rect">
              <a:avLst/>
            </a:prstGeom>
            <a:noFill/>
            <a:ln w="9525">
              <a:noFill/>
              <a:miter lim="800000"/>
              <a:headEnd/>
              <a:tailEnd/>
            </a:ln>
          </p:spPr>
        </p:pic>
        <p:pic>
          <p:nvPicPr>
            <p:cNvPr id="25649" name="Picture 100"/>
            <p:cNvPicPr>
              <a:picLocks noChangeAspect="1" noChangeArrowheads="1"/>
            </p:cNvPicPr>
            <p:nvPr/>
          </p:nvPicPr>
          <p:blipFill>
            <a:blip r:embed="rId5" cstate="print"/>
            <a:srcRect/>
            <a:stretch>
              <a:fillRect/>
            </a:stretch>
          </p:blipFill>
          <p:spPr bwMode="auto">
            <a:xfrm>
              <a:off x="3795" y="3484"/>
              <a:ext cx="121" cy="124"/>
            </a:xfrm>
            <a:prstGeom prst="rect">
              <a:avLst/>
            </a:prstGeom>
            <a:noFill/>
            <a:ln w="9525">
              <a:noFill/>
              <a:miter lim="800000"/>
              <a:headEnd/>
              <a:tailEnd/>
            </a:ln>
          </p:spPr>
        </p:pic>
        <p:sp>
          <p:nvSpPr>
            <p:cNvPr id="25650" name="Line 101"/>
            <p:cNvSpPr>
              <a:spLocks noChangeShapeType="1"/>
            </p:cNvSpPr>
            <p:nvPr/>
          </p:nvSpPr>
          <p:spPr bwMode="auto">
            <a:xfrm flipH="1" flipV="1">
              <a:off x="2175" y="3393"/>
              <a:ext cx="1635" cy="147"/>
            </a:xfrm>
            <a:prstGeom prst="line">
              <a:avLst/>
            </a:prstGeom>
            <a:noFill/>
            <a:ln w="9525">
              <a:solidFill>
                <a:schemeClr val="tx1"/>
              </a:solidFill>
              <a:prstDash val="dash"/>
              <a:round/>
              <a:headEnd/>
              <a:tailEnd/>
            </a:ln>
          </p:spPr>
          <p:txBody>
            <a:bodyPr/>
            <a:lstStyle/>
            <a:p>
              <a:endParaRPr lang="en-US"/>
            </a:p>
          </p:txBody>
        </p:sp>
        <p:pic>
          <p:nvPicPr>
            <p:cNvPr id="25651" name="Picture 102"/>
            <p:cNvPicPr>
              <a:picLocks noChangeAspect="1" noChangeArrowheads="1"/>
            </p:cNvPicPr>
            <p:nvPr/>
          </p:nvPicPr>
          <p:blipFill>
            <a:blip r:embed="rId5" cstate="print"/>
            <a:srcRect/>
            <a:stretch>
              <a:fillRect/>
            </a:stretch>
          </p:blipFill>
          <p:spPr bwMode="auto">
            <a:xfrm>
              <a:off x="2183" y="3408"/>
              <a:ext cx="121" cy="124"/>
            </a:xfrm>
            <a:prstGeom prst="rect">
              <a:avLst/>
            </a:prstGeom>
            <a:noFill/>
            <a:ln w="9525">
              <a:noFill/>
              <a:miter lim="800000"/>
              <a:headEnd/>
              <a:tailEnd/>
            </a:ln>
          </p:spPr>
        </p:pic>
        <p:pic>
          <p:nvPicPr>
            <p:cNvPr id="25652" name="Picture 103"/>
            <p:cNvPicPr>
              <a:picLocks noChangeAspect="1" noChangeArrowheads="1"/>
            </p:cNvPicPr>
            <p:nvPr/>
          </p:nvPicPr>
          <p:blipFill>
            <a:blip r:embed="rId7" cstate="print"/>
            <a:srcRect/>
            <a:stretch>
              <a:fillRect/>
            </a:stretch>
          </p:blipFill>
          <p:spPr bwMode="auto">
            <a:xfrm>
              <a:off x="4893" y="3236"/>
              <a:ext cx="818" cy="740"/>
            </a:xfrm>
            <a:prstGeom prst="rect">
              <a:avLst/>
            </a:prstGeom>
            <a:noFill/>
            <a:ln w="9525">
              <a:noFill/>
              <a:miter lim="800000"/>
              <a:headEnd/>
              <a:tailEnd/>
            </a:ln>
          </p:spPr>
        </p:pic>
        <p:pic>
          <p:nvPicPr>
            <p:cNvPr id="25653" name="Picture 104"/>
            <p:cNvPicPr>
              <a:picLocks noChangeAspect="1" noChangeArrowheads="1"/>
            </p:cNvPicPr>
            <p:nvPr/>
          </p:nvPicPr>
          <p:blipFill>
            <a:blip r:embed="rId8" cstate="print"/>
            <a:srcRect/>
            <a:stretch>
              <a:fillRect/>
            </a:stretch>
          </p:blipFill>
          <p:spPr bwMode="auto">
            <a:xfrm>
              <a:off x="4997" y="3280"/>
              <a:ext cx="121" cy="124"/>
            </a:xfrm>
            <a:prstGeom prst="rect">
              <a:avLst/>
            </a:prstGeom>
            <a:noFill/>
            <a:ln w="9525">
              <a:noFill/>
              <a:miter lim="800000"/>
              <a:headEnd/>
              <a:tailEnd/>
            </a:ln>
          </p:spPr>
        </p:pic>
        <p:sp>
          <p:nvSpPr>
            <p:cNvPr id="25654" name="Rectangle 105"/>
            <p:cNvSpPr>
              <a:spLocks noChangeArrowheads="1"/>
            </p:cNvSpPr>
            <p:nvPr/>
          </p:nvSpPr>
          <p:spPr bwMode="auto">
            <a:xfrm>
              <a:off x="4497" y="3369"/>
              <a:ext cx="441" cy="212"/>
            </a:xfrm>
            <a:prstGeom prst="rect">
              <a:avLst/>
            </a:prstGeom>
            <a:noFill/>
            <a:ln w="9525">
              <a:noFill/>
              <a:miter lim="800000"/>
              <a:headEnd/>
              <a:tailEnd/>
            </a:ln>
          </p:spPr>
          <p:txBody>
            <a:bodyPr wrap="none">
              <a:spAutoFit/>
            </a:bodyPr>
            <a:lstStyle/>
            <a:p>
              <a:r>
                <a:rPr lang="en-US" sz="800" b="1">
                  <a:solidFill>
                    <a:srgbClr val="FF9900"/>
                  </a:solidFill>
                  <a:latin typeface="Arial" charset="0"/>
                </a:rPr>
                <a:t>Protein</a:t>
              </a:r>
            </a:p>
            <a:p>
              <a:r>
                <a:rPr lang="en-US" sz="800" b="1">
                  <a:solidFill>
                    <a:srgbClr val="FF9900"/>
                  </a:solidFill>
                  <a:latin typeface="Arial" charset="0"/>
                </a:rPr>
                <a:t>separation</a:t>
              </a:r>
            </a:p>
          </p:txBody>
        </p:sp>
        <p:sp>
          <p:nvSpPr>
            <p:cNvPr id="25655" name="Line 106"/>
            <p:cNvSpPr>
              <a:spLocks noChangeShapeType="1"/>
            </p:cNvSpPr>
            <p:nvPr/>
          </p:nvSpPr>
          <p:spPr bwMode="auto">
            <a:xfrm>
              <a:off x="4554" y="3589"/>
              <a:ext cx="336" cy="0"/>
            </a:xfrm>
            <a:prstGeom prst="line">
              <a:avLst/>
            </a:prstGeom>
            <a:noFill/>
            <a:ln w="28575">
              <a:solidFill>
                <a:srgbClr val="FF9900"/>
              </a:solidFill>
              <a:round/>
              <a:headEnd/>
              <a:tailEnd type="triangle" w="med" len="med"/>
            </a:ln>
          </p:spPr>
          <p:txBody>
            <a:bodyPr/>
            <a:lstStyle/>
            <a:p>
              <a:endParaRPr lang="en-US"/>
            </a:p>
          </p:txBody>
        </p:sp>
        <p:pic>
          <p:nvPicPr>
            <p:cNvPr id="25656" name="Picture 107"/>
            <p:cNvPicPr>
              <a:picLocks noChangeAspect="1" noChangeArrowheads="1"/>
            </p:cNvPicPr>
            <p:nvPr/>
          </p:nvPicPr>
          <p:blipFill>
            <a:blip r:embed="rId8" cstate="print"/>
            <a:srcRect/>
            <a:stretch>
              <a:fillRect/>
            </a:stretch>
          </p:blipFill>
          <p:spPr bwMode="auto">
            <a:xfrm>
              <a:off x="2184" y="3129"/>
              <a:ext cx="121" cy="124"/>
            </a:xfrm>
            <a:prstGeom prst="rect">
              <a:avLst/>
            </a:prstGeom>
            <a:noFill/>
            <a:ln w="9525">
              <a:noFill/>
              <a:miter lim="800000"/>
              <a:headEnd/>
              <a:tailEnd/>
            </a:ln>
          </p:spPr>
        </p:pic>
        <p:sp>
          <p:nvSpPr>
            <p:cNvPr id="25657" name="Line 108"/>
            <p:cNvSpPr>
              <a:spLocks noChangeShapeType="1"/>
            </p:cNvSpPr>
            <p:nvPr/>
          </p:nvSpPr>
          <p:spPr bwMode="auto">
            <a:xfrm flipH="1" flipV="1">
              <a:off x="2328" y="3207"/>
              <a:ext cx="2676" cy="126"/>
            </a:xfrm>
            <a:prstGeom prst="line">
              <a:avLst/>
            </a:prstGeom>
            <a:noFill/>
            <a:ln w="9525">
              <a:solidFill>
                <a:schemeClr val="tx1"/>
              </a:solidFill>
              <a:prstDash val="dash"/>
              <a:round/>
              <a:headEnd/>
              <a:tailEnd/>
            </a:ln>
          </p:spPr>
          <p:txBody>
            <a:bodyPr/>
            <a:lstStyle/>
            <a:p>
              <a:endParaRPr lang="en-US"/>
            </a:p>
          </p:txBody>
        </p:sp>
        <p:pic>
          <p:nvPicPr>
            <p:cNvPr id="25658" name="Picture 109"/>
            <p:cNvPicPr>
              <a:picLocks noChangeAspect="1" noChangeArrowheads="1"/>
            </p:cNvPicPr>
            <p:nvPr/>
          </p:nvPicPr>
          <p:blipFill>
            <a:blip r:embed="rId16" cstate="print"/>
            <a:srcRect/>
            <a:stretch>
              <a:fillRect/>
            </a:stretch>
          </p:blipFill>
          <p:spPr bwMode="auto">
            <a:xfrm>
              <a:off x="4896" y="2383"/>
              <a:ext cx="806" cy="729"/>
            </a:xfrm>
            <a:prstGeom prst="rect">
              <a:avLst/>
            </a:prstGeom>
            <a:noFill/>
            <a:ln w="9525">
              <a:noFill/>
              <a:miter lim="800000"/>
              <a:headEnd/>
              <a:tailEnd/>
            </a:ln>
          </p:spPr>
        </p:pic>
        <p:pic>
          <p:nvPicPr>
            <p:cNvPr id="25659" name="Picture 110"/>
            <p:cNvPicPr>
              <a:picLocks noChangeAspect="1" noChangeArrowheads="1"/>
            </p:cNvPicPr>
            <p:nvPr/>
          </p:nvPicPr>
          <p:blipFill>
            <a:blip r:embed="rId11" cstate="print"/>
            <a:srcRect/>
            <a:stretch>
              <a:fillRect/>
            </a:stretch>
          </p:blipFill>
          <p:spPr bwMode="auto">
            <a:xfrm>
              <a:off x="4992" y="2852"/>
              <a:ext cx="121" cy="124"/>
            </a:xfrm>
            <a:prstGeom prst="rect">
              <a:avLst/>
            </a:prstGeom>
            <a:noFill/>
            <a:ln w="9525">
              <a:noFill/>
              <a:miter lim="800000"/>
              <a:headEnd/>
              <a:tailEnd/>
            </a:ln>
          </p:spPr>
        </p:pic>
        <p:sp>
          <p:nvSpPr>
            <p:cNvPr id="25660" name="Line 111"/>
            <p:cNvSpPr>
              <a:spLocks noChangeShapeType="1"/>
            </p:cNvSpPr>
            <p:nvPr/>
          </p:nvSpPr>
          <p:spPr bwMode="auto">
            <a:xfrm>
              <a:off x="5341" y="3092"/>
              <a:ext cx="0" cy="174"/>
            </a:xfrm>
            <a:prstGeom prst="line">
              <a:avLst/>
            </a:prstGeom>
            <a:noFill/>
            <a:ln w="28575">
              <a:solidFill>
                <a:srgbClr val="FF0000"/>
              </a:solidFill>
              <a:round/>
              <a:headEnd type="triangle" w="med" len="med"/>
              <a:tailEnd/>
            </a:ln>
          </p:spPr>
          <p:txBody>
            <a:bodyPr/>
            <a:lstStyle/>
            <a:p>
              <a:endParaRPr lang="en-US"/>
            </a:p>
          </p:txBody>
        </p:sp>
        <p:sp>
          <p:nvSpPr>
            <p:cNvPr id="25661" name="Rectangle 112"/>
            <p:cNvSpPr>
              <a:spLocks noChangeArrowheads="1"/>
            </p:cNvSpPr>
            <p:nvPr/>
          </p:nvSpPr>
          <p:spPr bwMode="auto">
            <a:xfrm>
              <a:off x="5319" y="3074"/>
              <a:ext cx="441" cy="212"/>
            </a:xfrm>
            <a:prstGeom prst="rect">
              <a:avLst/>
            </a:prstGeom>
            <a:noFill/>
            <a:ln w="9525">
              <a:noFill/>
              <a:miter lim="800000"/>
              <a:headEnd/>
              <a:tailEnd/>
            </a:ln>
          </p:spPr>
          <p:txBody>
            <a:bodyPr wrap="none">
              <a:spAutoFit/>
            </a:bodyPr>
            <a:lstStyle/>
            <a:p>
              <a:r>
                <a:rPr lang="en-US" sz="800" b="1">
                  <a:solidFill>
                    <a:srgbClr val="FF0000"/>
                  </a:solidFill>
                  <a:latin typeface="Arial" charset="0"/>
                </a:rPr>
                <a:t>Peptide</a:t>
              </a:r>
            </a:p>
            <a:p>
              <a:r>
                <a:rPr lang="en-US" sz="800" b="1">
                  <a:solidFill>
                    <a:srgbClr val="FF0000"/>
                  </a:solidFill>
                  <a:latin typeface="Arial" charset="0"/>
                </a:rPr>
                <a:t>separation</a:t>
              </a:r>
            </a:p>
          </p:txBody>
        </p:sp>
        <p:sp>
          <p:nvSpPr>
            <p:cNvPr id="25662" name="Line 113"/>
            <p:cNvSpPr>
              <a:spLocks noChangeShapeType="1"/>
            </p:cNvSpPr>
            <p:nvPr/>
          </p:nvSpPr>
          <p:spPr bwMode="auto">
            <a:xfrm flipH="1">
              <a:off x="2337" y="2913"/>
              <a:ext cx="2665" cy="279"/>
            </a:xfrm>
            <a:prstGeom prst="line">
              <a:avLst/>
            </a:prstGeom>
            <a:noFill/>
            <a:ln w="9525">
              <a:solidFill>
                <a:schemeClr val="tx1"/>
              </a:solidFill>
              <a:prstDash val="dash"/>
              <a:round/>
              <a:headEnd/>
              <a:tailEnd/>
            </a:ln>
          </p:spPr>
          <p:txBody>
            <a:bodyPr/>
            <a:lstStyle/>
            <a:p>
              <a:endParaRPr lang="en-US"/>
            </a:p>
          </p:txBody>
        </p:sp>
        <p:pic>
          <p:nvPicPr>
            <p:cNvPr id="25663" name="Picture 114"/>
            <p:cNvPicPr>
              <a:picLocks noChangeAspect="1" noChangeArrowheads="1"/>
            </p:cNvPicPr>
            <p:nvPr/>
          </p:nvPicPr>
          <p:blipFill>
            <a:blip r:embed="rId11" cstate="print"/>
            <a:srcRect/>
            <a:stretch>
              <a:fillRect/>
            </a:stretch>
          </p:blipFill>
          <p:spPr bwMode="auto">
            <a:xfrm>
              <a:off x="2283" y="3050"/>
              <a:ext cx="121" cy="124"/>
            </a:xfrm>
            <a:prstGeom prst="rect">
              <a:avLst/>
            </a:prstGeom>
            <a:noFill/>
            <a:ln w="9525">
              <a:noFill/>
              <a:miter lim="800000"/>
              <a:headEnd/>
              <a:tailEnd/>
            </a:ln>
          </p:spPr>
        </p:pic>
      </p:grpSp>
      <p:grpSp>
        <p:nvGrpSpPr>
          <p:cNvPr id="9" name="Group 115"/>
          <p:cNvGrpSpPr>
            <a:grpSpLocks/>
          </p:cNvGrpSpPr>
          <p:nvPr/>
        </p:nvGrpSpPr>
        <p:grpSpPr bwMode="auto">
          <a:xfrm>
            <a:off x="2590800" y="3581400"/>
            <a:ext cx="6553200" cy="2895600"/>
            <a:chOff x="1632" y="2256"/>
            <a:chExt cx="4128" cy="1824"/>
          </a:xfrm>
        </p:grpSpPr>
        <p:sp>
          <p:nvSpPr>
            <p:cNvPr id="25620" name="Rectangle 116"/>
            <p:cNvSpPr>
              <a:spLocks noChangeArrowheads="1"/>
            </p:cNvSpPr>
            <p:nvPr/>
          </p:nvSpPr>
          <p:spPr bwMode="auto">
            <a:xfrm>
              <a:off x="1632" y="2256"/>
              <a:ext cx="4128" cy="1824"/>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25621" name="Picture 117"/>
            <p:cNvPicPr>
              <a:picLocks noChangeAspect="1" noChangeArrowheads="1"/>
            </p:cNvPicPr>
            <p:nvPr/>
          </p:nvPicPr>
          <p:blipFill>
            <a:blip r:embed="rId17" cstate="print"/>
            <a:srcRect/>
            <a:stretch>
              <a:fillRect/>
            </a:stretch>
          </p:blipFill>
          <p:spPr bwMode="auto">
            <a:xfrm>
              <a:off x="1779" y="2297"/>
              <a:ext cx="2056" cy="1549"/>
            </a:xfrm>
            <a:prstGeom prst="rect">
              <a:avLst/>
            </a:prstGeom>
            <a:noFill/>
            <a:ln w="9525">
              <a:noFill/>
              <a:miter lim="800000"/>
              <a:headEnd/>
              <a:tailEnd/>
            </a:ln>
          </p:spPr>
        </p:pic>
        <p:sp>
          <p:nvSpPr>
            <p:cNvPr id="25622" name="Text Box 118"/>
            <p:cNvSpPr txBox="1">
              <a:spLocks noChangeArrowheads="1"/>
            </p:cNvSpPr>
            <p:nvPr/>
          </p:nvSpPr>
          <p:spPr bwMode="auto">
            <a:xfrm>
              <a:off x="2160" y="2419"/>
              <a:ext cx="420" cy="173"/>
            </a:xfrm>
            <a:prstGeom prst="rect">
              <a:avLst/>
            </a:prstGeom>
            <a:noFill/>
            <a:ln w="9525">
              <a:noFill/>
              <a:miter lim="800000"/>
              <a:headEnd/>
              <a:tailEnd/>
            </a:ln>
          </p:spPr>
          <p:txBody>
            <a:bodyPr wrap="none">
              <a:spAutoFit/>
            </a:bodyPr>
            <a:lstStyle/>
            <a:p>
              <a:r>
                <a:rPr lang="en-US" sz="1200" b="1">
                  <a:latin typeface="Arial" charset="0"/>
                </a:rPr>
                <a:t>Tissue</a:t>
              </a:r>
              <a:endParaRPr lang="en-US" sz="1200" b="1" baseline="-25000">
                <a:latin typeface="Arial" charset="0"/>
              </a:endParaRPr>
            </a:p>
          </p:txBody>
        </p:sp>
        <p:pic>
          <p:nvPicPr>
            <p:cNvPr id="25623" name="Picture 119"/>
            <p:cNvPicPr>
              <a:picLocks noChangeAspect="1" noChangeArrowheads="1"/>
            </p:cNvPicPr>
            <p:nvPr/>
          </p:nvPicPr>
          <p:blipFill>
            <a:blip r:embed="rId4" cstate="print"/>
            <a:srcRect/>
            <a:stretch>
              <a:fillRect/>
            </a:stretch>
          </p:blipFill>
          <p:spPr bwMode="auto">
            <a:xfrm>
              <a:off x="3693" y="3236"/>
              <a:ext cx="818" cy="740"/>
            </a:xfrm>
            <a:prstGeom prst="rect">
              <a:avLst/>
            </a:prstGeom>
            <a:noFill/>
            <a:ln w="9525">
              <a:noFill/>
              <a:miter lim="800000"/>
              <a:headEnd/>
              <a:tailEnd/>
            </a:ln>
          </p:spPr>
        </p:pic>
        <p:pic>
          <p:nvPicPr>
            <p:cNvPr id="25624" name="Picture 120"/>
            <p:cNvPicPr>
              <a:picLocks noChangeAspect="1" noChangeArrowheads="1"/>
            </p:cNvPicPr>
            <p:nvPr/>
          </p:nvPicPr>
          <p:blipFill>
            <a:blip r:embed="rId5" cstate="print"/>
            <a:srcRect/>
            <a:stretch>
              <a:fillRect/>
            </a:stretch>
          </p:blipFill>
          <p:spPr bwMode="auto">
            <a:xfrm>
              <a:off x="3795" y="3484"/>
              <a:ext cx="121" cy="124"/>
            </a:xfrm>
            <a:prstGeom prst="rect">
              <a:avLst/>
            </a:prstGeom>
            <a:noFill/>
            <a:ln w="9525">
              <a:noFill/>
              <a:miter lim="800000"/>
              <a:headEnd/>
              <a:tailEnd/>
            </a:ln>
          </p:spPr>
        </p:pic>
        <p:sp>
          <p:nvSpPr>
            <p:cNvPr id="25625" name="Line 121"/>
            <p:cNvSpPr>
              <a:spLocks noChangeShapeType="1"/>
            </p:cNvSpPr>
            <p:nvPr/>
          </p:nvSpPr>
          <p:spPr bwMode="auto">
            <a:xfrm flipH="1" flipV="1">
              <a:off x="2175" y="3393"/>
              <a:ext cx="1635" cy="147"/>
            </a:xfrm>
            <a:prstGeom prst="line">
              <a:avLst/>
            </a:prstGeom>
            <a:noFill/>
            <a:ln w="9525">
              <a:solidFill>
                <a:schemeClr val="tx1"/>
              </a:solidFill>
              <a:prstDash val="dash"/>
              <a:round/>
              <a:headEnd/>
              <a:tailEnd/>
            </a:ln>
          </p:spPr>
          <p:txBody>
            <a:bodyPr/>
            <a:lstStyle/>
            <a:p>
              <a:endParaRPr lang="en-US"/>
            </a:p>
          </p:txBody>
        </p:sp>
        <p:pic>
          <p:nvPicPr>
            <p:cNvPr id="25626" name="Picture 122"/>
            <p:cNvPicPr>
              <a:picLocks noChangeAspect="1" noChangeArrowheads="1"/>
            </p:cNvPicPr>
            <p:nvPr/>
          </p:nvPicPr>
          <p:blipFill>
            <a:blip r:embed="rId5" cstate="print"/>
            <a:srcRect/>
            <a:stretch>
              <a:fillRect/>
            </a:stretch>
          </p:blipFill>
          <p:spPr bwMode="auto">
            <a:xfrm>
              <a:off x="2166" y="3408"/>
              <a:ext cx="121" cy="124"/>
            </a:xfrm>
            <a:prstGeom prst="rect">
              <a:avLst/>
            </a:prstGeom>
            <a:noFill/>
            <a:ln w="9525">
              <a:noFill/>
              <a:miter lim="800000"/>
              <a:headEnd/>
              <a:tailEnd/>
            </a:ln>
          </p:spPr>
        </p:pic>
        <p:pic>
          <p:nvPicPr>
            <p:cNvPr id="25627" name="Picture 123"/>
            <p:cNvPicPr>
              <a:picLocks noChangeAspect="1" noChangeArrowheads="1"/>
            </p:cNvPicPr>
            <p:nvPr/>
          </p:nvPicPr>
          <p:blipFill>
            <a:blip r:embed="rId7" cstate="print"/>
            <a:srcRect/>
            <a:stretch>
              <a:fillRect/>
            </a:stretch>
          </p:blipFill>
          <p:spPr bwMode="auto">
            <a:xfrm>
              <a:off x="4893" y="3236"/>
              <a:ext cx="818" cy="740"/>
            </a:xfrm>
            <a:prstGeom prst="rect">
              <a:avLst/>
            </a:prstGeom>
            <a:noFill/>
            <a:ln w="9525">
              <a:noFill/>
              <a:miter lim="800000"/>
              <a:headEnd/>
              <a:tailEnd/>
            </a:ln>
          </p:spPr>
        </p:pic>
        <p:pic>
          <p:nvPicPr>
            <p:cNvPr id="25628" name="Picture 124"/>
            <p:cNvPicPr>
              <a:picLocks noChangeAspect="1" noChangeArrowheads="1"/>
            </p:cNvPicPr>
            <p:nvPr/>
          </p:nvPicPr>
          <p:blipFill>
            <a:blip r:embed="rId8" cstate="print"/>
            <a:srcRect/>
            <a:stretch>
              <a:fillRect/>
            </a:stretch>
          </p:blipFill>
          <p:spPr bwMode="auto">
            <a:xfrm>
              <a:off x="4997" y="3280"/>
              <a:ext cx="121" cy="124"/>
            </a:xfrm>
            <a:prstGeom prst="rect">
              <a:avLst/>
            </a:prstGeom>
            <a:noFill/>
            <a:ln w="9525">
              <a:noFill/>
              <a:miter lim="800000"/>
              <a:headEnd/>
              <a:tailEnd/>
            </a:ln>
          </p:spPr>
        </p:pic>
        <p:sp>
          <p:nvSpPr>
            <p:cNvPr id="25629" name="Rectangle 125"/>
            <p:cNvSpPr>
              <a:spLocks noChangeArrowheads="1"/>
            </p:cNvSpPr>
            <p:nvPr/>
          </p:nvSpPr>
          <p:spPr bwMode="auto">
            <a:xfrm>
              <a:off x="4497" y="3369"/>
              <a:ext cx="441" cy="212"/>
            </a:xfrm>
            <a:prstGeom prst="rect">
              <a:avLst/>
            </a:prstGeom>
            <a:noFill/>
            <a:ln w="9525">
              <a:noFill/>
              <a:miter lim="800000"/>
              <a:headEnd/>
              <a:tailEnd/>
            </a:ln>
          </p:spPr>
          <p:txBody>
            <a:bodyPr wrap="none">
              <a:spAutoFit/>
            </a:bodyPr>
            <a:lstStyle/>
            <a:p>
              <a:r>
                <a:rPr lang="en-US" sz="800" b="1">
                  <a:solidFill>
                    <a:srgbClr val="FF9900"/>
                  </a:solidFill>
                  <a:latin typeface="Arial" charset="0"/>
                </a:rPr>
                <a:t>Protein</a:t>
              </a:r>
            </a:p>
            <a:p>
              <a:r>
                <a:rPr lang="en-US" sz="800" b="1">
                  <a:solidFill>
                    <a:srgbClr val="FF9900"/>
                  </a:solidFill>
                  <a:latin typeface="Arial" charset="0"/>
                </a:rPr>
                <a:t>separation</a:t>
              </a:r>
            </a:p>
          </p:txBody>
        </p:sp>
        <p:sp>
          <p:nvSpPr>
            <p:cNvPr id="25630" name="Line 126"/>
            <p:cNvSpPr>
              <a:spLocks noChangeShapeType="1"/>
            </p:cNvSpPr>
            <p:nvPr/>
          </p:nvSpPr>
          <p:spPr bwMode="auto">
            <a:xfrm>
              <a:off x="4554" y="3589"/>
              <a:ext cx="336" cy="0"/>
            </a:xfrm>
            <a:prstGeom prst="line">
              <a:avLst/>
            </a:prstGeom>
            <a:noFill/>
            <a:ln w="28575">
              <a:solidFill>
                <a:srgbClr val="FF9900"/>
              </a:solidFill>
              <a:round/>
              <a:headEnd/>
              <a:tailEnd type="triangle" w="med" len="med"/>
            </a:ln>
          </p:spPr>
          <p:txBody>
            <a:bodyPr/>
            <a:lstStyle/>
            <a:p>
              <a:endParaRPr lang="en-US"/>
            </a:p>
          </p:txBody>
        </p:sp>
        <p:pic>
          <p:nvPicPr>
            <p:cNvPr id="25631" name="Picture 127"/>
            <p:cNvPicPr>
              <a:picLocks noChangeAspect="1" noChangeArrowheads="1"/>
            </p:cNvPicPr>
            <p:nvPr/>
          </p:nvPicPr>
          <p:blipFill>
            <a:blip r:embed="rId8" cstate="print"/>
            <a:srcRect/>
            <a:stretch>
              <a:fillRect/>
            </a:stretch>
          </p:blipFill>
          <p:spPr bwMode="auto">
            <a:xfrm>
              <a:off x="2184" y="3129"/>
              <a:ext cx="121" cy="124"/>
            </a:xfrm>
            <a:prstGeom prst="rect">
              <a:avLst/>
            </a:prstGeom>
            <a:noFill/>
            <a:ln w="9525">
              <a:noFill/>
              <a:miter lim="800000"/>
              <a:headEnd/>
              <a:tailEnd/>
            </a:ln>
          </p:spPr>
        </p:pic>
        <p:sp>
          <p:nvSpPr>
            <p:cNvPr id="25632" name="Line 128"/>
            <p:cNvSpPr>
              <a:spLocks noChangeShapeType="1"/>
            </p:cNvSpPr>
            <p:nvPr/>
          </p:nvSpPr>
          <p:spPr bwMode="auto">
            <a:xfrm flipH="1" flipV="1">
              <a:off x="2328" y="3207"/>
              <a:ext cx="2676" cy="126"/>
            </a:xfrm>
            <a:prstGeom prst="line">
              <a:avLst/>
            </a:prstGeom>
            <a:noFill/>
            <a:ln w="9525">
              <a:solidFill>
                <a:schemeClr val="tx1"/>
              </a:solidFill>
              <a:prstDash val="dash"/>
              <a:round/>
              <a:headEnd/>
              <a:tailEnd/>
            </a:ln>
          </p:spPr>
          <p:txBody>
            <a:bodyPr/>
            <a:lstStyle/>
            <a:p>
              <a:endParaRPr lang="en-US"/>
            </a:p>
          </p:txBody>
        </p:sp>
        <p:pic>
          <p:nvPicPr>
            <p:cNvPr id="25633" name="Picture 129"/>
            <p:cNvPicPr>
              <a:picLocks noChangeAspect="1" noChangeArrowheads="1"/>
            </p:cNvPicPr>
            <p:nvPr/>
          </p:nvPicPr>
          <p:blipFill>
            <a:blip r:embed="rId13" cstate="print"/>
            <a:srcRect/>
            <a:stretch>
              <a:fillRect/>
            </a:stretch>
          </p:blipFill>
          <p:spPr bwMode="auto">
            <a:xfrm>
              <a:off x="3697" y="2382"/>
              <a:ext cx="818" cy="740"/>
            </a:xfrm>
            <a:prstGeom prst="rect">
              <a:avLst/>
            </a:prstGeom>
            <a:noFill/>
            <a:ln w="9525">
              <a:noFill/>
              <a:miter lim="800000"/>
              <a:headEnd/>
              <a:tailEnd/>
            </a:ln>
          </p:spPr>
        </p:pic>
        <p:pic>
          <p:nvPicPr>
            <p:cNvPr id="25634" name="Picture 130"/>
            <p:cNvPicPr>
              <a:picLocks noChangeAspect="1" noChangeArrowheads="1"/>
            </p:cNvPicPr>
            <p:nvPr/>
          </p:nvPicPr>
          <p:blipFill>
            <a:blip r:embed="rId14" cstate="print"/>
            <a:srcRect/>
            <a:stretch>
              <a:fillRect/>
            </a:stretch>
          </p:blipFill>
          <p:spPr bwMode="auto">
            <a:xfrm>
              <a:off x="3799" y="2416"/>
              <a:ext cx="121" cy="124"/>
            </a:xfrm>
            <a:prstGeom prst="rect">
              <a:avLst/>
            </a:prstGeom>
            <a:noFill/>
            <a:ln w="9525">
              <a:noFill/>
              <a:miter lim="800000"/>
              <a:headEnd/>
              <a:tailEnd/>
            </a:ln>
          </p:spPr>
        </p:pic>
        <p:sp>
          <p:nvSpPr>
            <p:cNvPr id="25635" name="Rectangle 131"/>
            <p:cNvSpPr>
              <a:spLocks noChangeArrowheads="1"/>
            </p:cNvSpPr>
            <p:nvPr/>
          </p:nvSpPr>
          <p:spPr bwMode="auto">
            <a:xfrm>
              <a:off x="4557" y="2603"/>
              <a:ext cx="357" cy="212"/>
            </a:xfrm>
            <a:prstGeom prst="rect">
              <a:avLst/>
            </a:prstGeom>
            <a:noFill/>
            <a:ln w="9525">
              <a:noFill/>
              <a:miter lim="800000"/>
              <a:headEnd/>
              <a:tailEnd/>
            </a:ln>
          </p:spPr>
          <p:txBody>
            <a:bodyPr wrap="none">
              <a:spAutoFit/>
            </a:bodyPr>
            <a:lstStyle/>
            <a:p>
              <a:r>
                <a:rPr lang="en-US" sz="800" b="1">
                  <a:solidFill>
                    <a:srgbClr val="0000FF"/>
                  </a:solidFill>
                  <a:latin typeface="Arial" charset="0"/>
                </a:rPr>
                <a:t>Amount</a:t>
              </a:r>
            </a:p>
            <a:p>
              <a:r>
                <a:rPr lang="en-US" sz="800" b="1">
                  <a:solidFill>
                    <a:srgbClr val="0000FF"/>
                  </a:solidFill>
                  <a:latin typeface="Arial" charset="0"/>
                </a:rPr>
                <a:t>loaded</a:t>
              </a:r>
            </a:p>
          </p:txBody>
        </p:sp>
        <p:sp>
          <p:nvSpPr>
            <p:cNvPr id="25636" name="Line 132"/>
            <p:cNvSpPr>
              <a:spLocks noChangeShapeType="1"/>
            </p:cNvSpPr>
            <p:nvPr/>
          </p:nvSpPr>
          <p:spPr bwMode="auto">
            <a:xfrm>
              <a:off x="4570" y="2833"/>
              <a:ext cx="336" cy="0"/>
            </a:xfrm>
            <a:prstGeom prst="line">
              <a:avLst/>
            </a:prstGeom>
            <a:noFill/>
            <a:ln w="28575">
              <a:solidFill>
                <a:srgbClr val="0000FF"/>
              </a:solidFill>
              <a:round/>
              <a:headEnd type="triangle" w="med" len="med"/>
              <a:tailEnd/>
            </a:ln>
          </p:spPr>
          <p:txBody>
            <a:bodyPr/>
            <a:lstStyle/>
            <a:p>
              <a:endParaRPr lang="en-US"/>
            </a:p>
          </p:txBody>
        </p:sp>
        <p:pic>
          <p:nvPicPr>
            <p:cNvPr id="25637" name="Picture 133"/>
            <p:cNvPicPr>
              <a:picLocks noChangeAspect="1" noChangeArrowheads="1"/>
            </p:cNvPicPr>
            <p:nvPr/>
          </p:nvPicPr>
          <p:blipFill>
            <a:blip r:embed="rId14" cstate="print"/>
            <a:srcRect/>
            <a:stretch>
              <a:fillRect/>
            </a:stretch>
          </p:blipFill>
          <p:spPr bwMode="auto">
            <a:xfrm>
              <a:off x="3128" y="2685"/>
              <a:ext cx="121" cy="124"/>
            </a:xfrm>
            <a:prstGeom prst="rect">
              <a:avLst/>
            </a:prstGeom>
            <a:noFill/>
            <a:ln w="9525">
              <a:noFill/>
              <a:miter lim="800000"/>
              <a:headEnd/>
              <a:tailEnd/>
            </a:ln>
          </p:spPr>
        </p:pic>
        <p:sp>
          <p:nvSpPr>
            <p:cNvPr id="25638" name="Line 134"/>
            <p:cNvSpPr>
              <a:spLocks noChangeShapeType="1"/>
            </p:cNvSpPr>
            <p:nvPr/>
          </p:nvSpPr>
          <p:spPr bwMode="auto">
            <a:xfrm flipH="1">
              <a:off x="3190" y="2498"/>
              <a:ext cx="624" cy="321"/>
            </a:xfrm>
            <a:prstGeom prst="line">
              <a:avLst/>
            </a:prstGeom>
            <a:noFill/>
            <a:ln w="9525">
              <a:solidFill>
                <a:schemeClr val="tx1"/>
              </a:solidFill>
              <a:prstDash val="dash"/>
              <a:round/>
              <a:headEnd/>
              <a:tailEnd/>
            </a:ln>
          </p:spPr>
          <p:txBody>
            <a:bodyPr/>
            <a:lstStyle/>
            <a:p>
              <a:endParaRPr lang="en-US"/>
            </a:p>
          </p:txBody>
        </p:sp>
        <p:pic>
          <p:nvPicPr>
            <p:cNvPr id="25639" name="Picture 135"/>
            <p:cNvPicPr>
              <a:picLocks noChangeAspect="1" noChangeArrowheads="1"/>
            </p:cNvPicPr>
            <p:nvPr/>
          </p:nvPicPr>
          <p:blipFill>
            <a:blip r:embed="rId16" cstate="print"/>
            <a:srcRect/>
            <a:stretch>
              <a:fillRect/>
            </a:stretch>
          </p:blipFill>
          <p:spPr bwMode="auto">
            <a:xfrm>
              <a:off x="4896" y="2383"/>
              <a:ext cx="806" cy="729"/>
            </a:xfrm>
            <a:prstGeom prst="rect">
              <a:avLst/>
            </a:prstGeom>
            <a:noFill/>
            <a:ln w="9525">
              <a:noFill/>
              <a:miter lim="800000"/>
              <a:headEnd/>
              <a:tailEnd/>
            </a:ln>
          </p:spPr>
        </p:pic>
        <p:pic>
          <p:nvPicPr>
            <p:cNvPr id="25640" name="Picture 136"/>
            <p:cNvPicPr>
              <a:picLocks noChangeAspect="1" noChangeArrowheads="1"/>
            </p:cNvPicPr>
            <p:nvPr/>
          </p:nvPicPr>
          <p:blipFill>
            <a:blip r:embed="rId11" cstate="print"/>
            <a:srcRect/>
            <a:stretch>
              <a:fillRect/>
            </a:stretch>
          </p:blipFill>
          <p:spPr bwMode="auto">
            <a:xfrm>
              <a:off x="4992" y="2852"/>
              <a:ext cx="121" cy="124"/>
            </a:xfrm>
            <a:prstGeom prst="rect">
              <a:avLst/>
            </a:prstGeom>
            <a:noFill/>
            <a:ln w="9525">
              <a:noFill/>
              <a:miter lim="800000"/>
              <a:headEnd/>
              <a:tailEnd/>
            </a:ln>
          </p:spPr>
        </p:pic>
        <p:sp>
          <p:nvSpPr>
            <p:cNvPr id="25641" name="Line 137"/>
            <p:cNvSpPr>
              <a:spLocks noChangeShapeType="1"/>
            </p:cNvSpPr>
            <p:nvPr/>
          </p:nvSpPr>
          <p:spPr bwMode="auto">
            <a:xfrm>
              <a:off x="5341" y="3092"/>
              <a:ext cx="0" cy="174"/>
            </a:xfrm>
            <a:prstGeom prst="line">
              <a:avLst/>
            </a:prstGeom>
            <a:noFill/>
            <a:ln w="28575">
              <a:solidFill>
                <a:srgbClr val="FF0000"/>
              </a:solidFill>
              <a:round/>
              <a:headEnd type="triangle" w="med" len="med"/>
              <a:tailEnd/>
            </a:ln>
          </p:spPr>
          <p:txBody>
            <a:bodyPr/>
            <a:lstStyle/>
            <a:p>
              <a:endParaRPr lang="en-US"/>
            </a:p>
          </p:txBody>
        </p:sp>
        <p:sp>
          <p:nvSpPr>
            <p:cNvPr id="25642" name="Rectangle 138"/>
            <p:cNvSpPr>
              <a:spLocks noChangeArrowheads="1"/>
            </p:cNvSpPr>
            <p:nvPr/>
          </p:nvSpPr>
          <p:spPr bwMode="auto">
            <a:xfrm>
              <a:off x="5319" y="3074"/>
              <a:ext cx="441" cy="212"/>
            </a:xfrm>
            <a:prstGeom prst="rect">
              <a:avLst/>
            </a:prstGeom>
            <a:noFill/>
            <a:ln w="9525">
              <a:noFill/>
              <a:miter lim="800000"/>
              <a:headEnd/>
              <a:tailEnd/>
            </a:ln>
          </p:spPr>
          <p:txBody>
            <a:bodyPr wrap="none">
              <a:spAutoFit/>
            </a:bodyPr>
            <a:lstStyle/>
            <a:p>
              <a:r>
                <a:rPr lang="en-US" sz="800" b="1">
                  <a:solidFill>
                    <a:srgbClr val="FF0000"/>
                  </a:solidFill>
                  <a:latin typeface="Arial" charset="0"/>
                </a:rPr>
                <a:t>Peptide</a:t>
              </a:r>
            </a:p>
            <a:p>
              <a:r>
                <a:rPr lang="en-US" sz="800" b="1">
                  <a:solidFill>
                    <a:srgbClr val="FF0000"/>
                  </a:solidFill>
                  <a:latin typeface="Arial" charset="0"/>
                </a:rPr>
                <a:t>separation</a:t>
              </a:r>
            </a:p>
          </p:txBody>
        </p:sp>
        <p:sp>
          <p:nvSpPr>
            <p:cNvPr id="25643" name="Line 139"/>
            <p:cNvSpPr>
              <a:spLocks noChangeShapeType="1"/>
            </p:cNvSpPr>
            <p:nvPr/>
          </p:nvSpPr>
          <p:spPr bwMode="auto">
            <a:xfrm flipH="1">
              <a:off x="2337" y="2913"/>
              <a:ext cx="2665" cy="279"/>
            </a:xfrm>
            <a:prstGeom prst="line">
              <a:avLst/>
            </a:prstGeom>
            <a:noFill/>
            <a:ln w="9525">
              <a:solidFill>
                <a:schemeClr val="tx1"/>
              </a:solidFill>
              <a:prstDash val="dash"/>
              <a:round/>
              <a:headEnd/>
              <a:tailEnd/>
            </a:ln>
          </p:spPr>
          <p:txBody>
            <a:bodyPr/>
            <a:lstStyle/>
            <a:p>
              <a:endParaRPr lang="en-US"/>
            </a:p>
          </p:txBody>
        </p:sp>
        <p:pic>
          <p:nvPicPr>
            <p:cNvPr id="25644" name="Picture 140"/>
            <p:cNvPicPr>
              <a:picLocks noChangeAspect="1" noChangeArrowheads="1"/>
            </p:cNvPicPr>
            <p:nvPr/>
          </p:nvPicPr>
          <p:blipFill>
            <a:blip r:embed="rId11" cstate="print"/>
            <a:srcRect/>
            <a:stretch>
              <a:fillRect/>
            </a:stretch>
          </p:blipFill>
          <p:spPr bwMode="auto">
            <a:xfrm>
              <a:off x="2283" y="3050"/>
              <a:ext cx="121" cy="124"/>
            </a:xfrm>
            <a:prstGeom prst="rect">
              <a:avLst/>
            </a:prstGeom>
            <a:noFill/>
            <a:ln w="9525">
              <a:noFill/>
              <a:miter lim="800000"/>
              <a:headEnd/>
              <a:tailEnd/>
            </a:ln>
          </p:spPr>
        </p:pic>
      </p:grpSp>
      <p:grpSp>
        <p:nvGrpSpPr>
          <p:cNvPr id="10" name="Group 141"/>
          <p:cNvGrpSpPr>
            <a:grpSpLocks/>
          </p:cNvGrpSpPr>
          <p:nvPr/>
        </p:nvGrpSpPr>
        <p:grpSpPr bwMode="auto">
          <a:xfrm>
            <a:off x="3657600" y="6096000"/>
            <a:ext cx="1828800" cy="942975"/>
            <a:chOff x="2304" y="3840"/>
            <a:chExt cx="1152" cy="594"/>
          </a:xfrm>
        </p:grpSpPr>
        <p:sp>
          <p:nvSpPr>
            <p:cNvPr id="25615" name="Text Box 142"/>
            <p:cNvSpPr txBox="1">
              <a:spLocks noChangeArrowheads="1"/>
            </p:cNvSpPr>
            <p:nvPr/>
          </p:nvSpPr>
          <p:spPr bwMode="auto">
            <a:xfrm>
              <a:off x="2400" y="3858"/>
              <a:ext cx="1056" cy="576"/>
            </a:xfrm>
            <a:prstGeom prst="rect">
              <a:avLst/>
            </a:prstGeom>
            <a:noFill/>
            <a:ln w="9525">
              <a:noFill/>
              <a:miter lim="800000"/>
              <a:headEnd/>
              <a:tailEnd/>
            </a:ln>
          </p:spPr>
          <p:txBody>
            <a:bodyPr/>
            <a:lstStyle/>
            <a:p>
              <a:pPr algn="l" defTabSz="1828800"/>
              <a:r>
                <a:rPr lang="en-US" sz="1200">
                  <a:latin typeface="Arial" charset="0"/>
                </a:rPr>
                <a:t>Protein separation</a:t>
              </a:r>
            </a:p>
            <a:p>
              <a:pPr algn="l" defTabSz="1828800"/>
              <a:r>
                <a:rPr lang="en-US" sz="1200">
                  <a:latin typeface="Arial" charset="0"/>
                </a:rPr>
                <a:t>Amount loaded</a:t>
              </a:r>
            </a:p>
            <a:p>
              <a:pPr algn="l" defTabSz="1828800"/>
              <a:r>
                <a:rPr lang="en-US" sz="1200">
                  <a:latin typeface="Arial" charset="0"/>
                </a:rPr>
                <a:t>Peptide separation</a:t>
              </a:r>
            </a:p>
          </p:txBody>
        </p:sp>
        <p:sp>
          <p:nvSpPr>
            <p:cNvPr id="25616" name="Oval 143"/>
            <p:cNvSpPr>
              <a:spLocks noChangeArrowheads="1"/>
            </p:cNvSpPr>
            <p:nvPr/>
          </p:nvSpPr>
          <p:spPr bwMode="auto">
            <a:xfrm>
              <a:off x="2391" y="4041"/>
              <a:ext cx="48" cy="42"/>
            </a:xfrm>
            <a:prstGeom prst="ellipse">
              <a:avLst/>
            </a:prstGeom>
            <a:solidFill>
              <a:srgbClr val="0066CC"/>
            </a:solidFill>
            <a:ln w="9525">
              <a:solidFill>
                <a:srgbClr val="0000FF"/>
              </a:solidFill>
              <a:round/>
              <a:headEnd/>
              <a:tailEnd/>
            </a:ln>
          </p:spPr>
          <p:txBody>
            <a:bodyPr anchor="ctr"/>
            <a:lstStyle/>
            <a:p>
              <a:endParaRPr lang="en-US"/>
            </a:p>
          </p:txBody>
        </p:sp>
        <p:sp>
          <p:nvSpPr>
            <p:cNvPr id="25617" name="Oval 144"/>
            <p:cNvSpPr>
              <a:spLocks noChangeArrowheads="1"/>
            </p:cNvSpPr>
            <p:nvPr/>
          </p:nvSpPr>
          <p:spPr bwMode="auto">
            <a:xfrm>
              <a:off x="2391" y="4158"/>
              <a:ext cx="48" cy="48"/>
            </a:xfrm>
            <a:prstGeom prst="ellipse">
              <a:avLst/>
            </a:prstGeom>
            <a:solidFill>
              <a:srgbClr val="FF0000"/>
            </a:solidFill>
            <a:ln w="9525">
              <a:solidFill>
                <a:srgbClr val="FF0000"/>
              </a:solidFill>
              <a:round/>
              <a:headEnd/>
              <a:tailEnd/>
            </a:ln>
          </p:spPr>
          <p:txBody>
            <a:bodyPr anchor="ctr"/>
            <a:lstStyle/>
            <a:p>
              <a:endParaRPr lang="en-US"/>
            </a:p>
          </p:txBody>
        </p:sp>
        <p:sp>
          <p:nvSpPr>
            <p:cNvPr id="25618" name="Oval 145"/>
            <p:cNvSpPr>
              <a:spLocks noChangeArrowheads="1"/>
            </p:cNvSpPr>
            <p:nvPr/>
          </p:nvSpPr>
          <p:spPr bwMode="auto">
            <a:xfrm>
              <a:off x="2391" y="3924"/>
              <a:ext cx="48" cy="48"/>
            </a:xfrm>
            <a:prstGeom prst="ellipse">
              <a:avLst/>
            </a:prstGeom>
            <a:solidFill>
              <a:srgbClr val="FFCC00"/>
            </a:solidFill>
            <a:ln w="9525">
              <a:solidFill>
                <a:srgbClr val="FFCC00"/>
              </a:solidFill>
              <a:round/>
              <a:headEnd/>
              <a:tailEnd/>
            </a:ln>
          </p:spPr>
          <p:txBody>
            <a:bodyPr anchor="ctr"/>
            <a:lstStyle/>
            <a:p>
              <a:endParaRPr lang="en-US"/>
            </a:p>
          </p:txBody>
        </p:sp>
        <p:sp>
          <p:nvSpPr>
            <p:cNvPr id="25619" name="Rectangle 146"/>
            <p:cNvSpPr>
              <a:spLocks noChangeArrowheads="1"/>
            </p:cNvSpPr>
            <p:nvPr/>
          </p:nvSpPr>
          <p:spPr bwMode="auto">
            <a:xfrm>
              <a:off x="2304" y="3840"/>
              <a:ext cx="1056" cy="432"/>
            </a:xfrm>
            <a:prstGeom prst="rect">
              <a:avLst/>
            </a:prstGeom>
            <a:noFill/>
            <a:ln w="38100">
              <a:solidFill>
                <a:srgbClr val="D93238"/>
              </a:solidFill>
              <a:miter lim="800000"/>
              <a:headEnd/>
              <a:tailEnd/>
            </a:ln>
          </p:spPr>
          <p:txBody>
            <a:bodyPr wrap="none" anchor="ctr"/>
            <a:lstStyle/>
            <a:p>
              <a:endParaRPr lang="en-US"/>
            </a:p>
          </p:txBody>
        </p:sp>
      </p:grpSp>
      <p:sp>
        <p:nvSpPr>
          <p:cNvPr id="25614" name="Text Box 147"/>
          <p:cNvSpPr txBox="1">
            <a:spLocks noChangeArrowheads="1"/>
          </p:cNvSpPr>
          <p:nvPr/>
        </p:nvSpPr>
        <p:spPr bwMode="auto">
          <a:xfrm>
            <a:off x="228600" y="5943600"/>
            <a:ext cx="3421063" cy="701675"/>
          </a:xfrm>
          <a:prstGeom prst="rect">
            <a:avLst/>
          </a:prstGeom>
          <a:noFill/>
          <a:ln w="9525">
            <a:noFill/>
            <a:miter lim="800000"/>
            <a:headEnd/>
            <a:tailEnd/>
          </a:ln>
        </p:spPr>
        <p:txBody>
          <a:bodyPr wrap="none">
            <a:spAutoFit/>
          </a:bodyPr>
          <a:lstStyle/>
          <a:p>
            <a:pPr algn="l"/>
            <a:r>
              <a:rPr lang="en-US" sz="1000" b="1">
                <a:latin typeface="Arial" charset="0"/>
              </a:rPr>
              <a:t>Ranges:</a:t>
            </a:r>
          </a:p>
          <a:p>
            <a:pPr algn="l"/>
            <a:r>
              <a:rPr lang="en-US" sz="1000">
                <a:latin typeface="Arial" charset="0"/>
              </a:rPr>
              <a:t>Protein separation: 30000 – 3000 proteins in each fraction</a:t>
            </a:r>
          </a:p>
          <a:p>
            <a:pPr algn="l"/>
            <a:r>
              <a:rPr lang="en-US" sz="1000">
                <a:latin typeface="Arial" charset="0"/>
              </a:rPr>
              <a:t>Amount loaded: 0.1 ug – 10 ug</a:t>
            </a:r>
          </a:p>
          <a:p>
            <a:pPr algn="l"/>
            <a:r>
              <a:rPr lang="en-US" sz="1000">
                <a:latin typeface="Arial" charset="0"/>
              </a:rPr>
              <a:t>Peptide separation: 100 – 1000 fractions</a:t>
            </a:r>
          </a:p>
        </p:txBody>
      </p:sp>
    </p:spTree>
    <p:extLst>
      <p:ext uri="{BB962C8B-B14F-4D97-AF65-F5344CB8AC3E}">
        <p14:creationId xmlns:p14="http://schemas.microsoft.com/office/powerpoint/2010/main" val="2376890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Image Analysis: Testing if Overlap is Random</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0" y="6396335"/>
            <a:ext cx="9144000" cy="461665"/>
          </a:xfrm>
          <a:prstGeom prst="rect">
            <a:avLst/>
          </a:prstGeom>
        </p:spPr>
        <p:txBody>
          <a:bodyPr wrap="square">
            <a:spAutoFit/>
          </a:bodyPr>
          <a:lstStyle/>
          <a:p>
            <a:r>
              <a:rPr lang="en-US" sz="1200" dirty="0" err="1">
                <a:latin typeface="Comic Sans MS" pitchFamily="66" charset="0"/>
              </a:rPr>
              <a:t>Agullo-Pascual</a:t>
            </a:r>
            <a:r>
              <a:rPr lang="en-US" sz="1200" dirty="0">
                <a:latin typeface="Comic Sans MS" pitchFamily="66" charset="0"/>
              </a:rPr>
              <a:t> E, Reid DA, Keegan S, Sidhu M, </a:t>
            </a:r>
            <a:r>
              <a:rPr lang="en-US" sz="1200" dirty="0" err="1">
                <a:latin typeface="Comic Sans MS" pitchFamily="66" charset="0"/>
              </a:rPr>
              <a:t>Fenyö</a:t>
            </a:r>
            <a:r>
              <a:rPr lang="en-US" sz="1200" dirty="0">
                <a:latin typeface="Comic Sans MS" pitchFamily="66" charset="0"/>
              </a:rPr>
              <a:t> D, Rothenberg E, Delmar M, </a:t>
            </a:r>
            <a:r>
              <a:rPr lang="en-US" sz="1200" b="1" dirty="0">
                <a:latin typeface="Comic Sans MS" pitchFamily="66" charset="0"/>
              </a:rPr>
              <a:t>"Super-resolution fluorescence microscopy of the cardiac </a:t>
            </a:r>
            <a:r>
              <a:rPr lang="en-US" sz="1200" b="1" dirty="0" err="1">
                <a:latin typeface="Comic Sans MS" pitchFamily="66" charset="0"/>
              </a:rPr>
              <a:t>connexome</a:t>
            </a:r>
            <a:r>
              <a:rPr lang="en-US" sz="1200" b="1" dirty="0">
                <a:latin typeface="Comic Sans MS" pitchFamily="66" charset="0"/>
              </a:rPr>
              <a:t> reveals plakophilin-2 inside the connexin43 plaque"</a:t>
            </a:r>
            <a:r>
              <a:rPr lang="en-US" sz="1200" dirty="0">
                <a:latin typeface="Comic Sans MS" pitchFamily="66" charset="0"/>
              </a:rPr>
              <a:t>,</a:t>
            </a:r>
            <a:r>
              <a:rPr lang="en-US" sz="1200" b="1" dirty="0">
                <a:latin typeface="Comic Sans MS" pitchFamily="66" charset="0"/>
              </a:rPr>
              <a:t> </a:t>
            </a:r>
            <a:r>
              <a:rPr lang="en-US" sz="1200" dirty="0" err="1">
                <a:latin typeface="Comic Sans MS" pitchFamily="66" charset="0"/>
              </a:rPr>
              <a:t>Cardiovasc</a:t>
            </a:r>
            <a:r>
              <a:rPr lang="en-US" sz="1200" dirty="0">
                <a:latin typeface="Comic Sans MS" pitchFamily="66" charset="0"/>
              </a:rPr>
              <a:t> Res. 2013</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447800"/>
            <a:ext cx="502602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igure 1.1 copy.png"/>
          <p:cNvPicPr>
            <a:picLocks noChangeAspect="1"/>
          </p:cNvPicPr>
          <p:nvPr/>
        </p:nvPicPr>
        <p:blipFill>
          <a:blip r:embed="rId4" cstate="print">
            <a:extLst>
              <a:ext uri="{28A0092B-C50C-407E-A947-70E740481C1C}">
                <a14:useLocalDpi xmlns:a14="http://schemas.microsoft.com/office/drawing/2010/main" val="0"/>
              </a:ext>
            </a:extLst>
          </a:blip>
          <a:srcRect l="18980" t="25572" r="65926" b="53105"/>
          <a:stretch>
            <a:fillRect/>
          </a:stretch>
        </p:blipFill>
        <p:spPr bwMode="auto">
          <a:xfrm>
            <a:off x="5751513" y="3629025"/>
            <a:ext cx="2247900" cy="215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igure 1.1 copy.png"/>
          <p:cNvPicPr>
            <a:picLocks noChangeAspect="1"/>
          </p:cNvPicPr>
          <p:nvPr/>
        </p:nvPicPr>
        <p:blipFill>
          <a:blip r:embed="rId4" cstate="print">
            <a:extLst>
              <a:ext uri="{28A0092B-C50C-407E-A947-70E740481C1C}">
                <a14:useLocalDpi xmlns:a14="http://schemas.microsoft.com/office/drawing/2010/main" val="0"/>
              </a:ext>
            </a:extLst>
          </a:blip>
          <a:srcRect l="52222" t="25296" r="32407" b="52274"/>
          <a:stretch>
            <a:fillRect/>
          </a:stretch>
        </p:blipFill>
        <p:spPr bwMode="auto">
          <a:xfrm>
            <a:off x="5735007" y="1419225"/>
            <a:ext cx="2264406"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473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171950" y="7620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A Tool for Learning Statistics: </a:t>
            </a:r>
            <a:r>
              <a:rPr lang="sv-SE" sz="2800" b="1" dirty="0">
                <a:latin typeface="Comic Sans MS" pitchFamily="66" charset="0"/>
              </a:rPr>
              <a:t>Standard Error</a:t>
            </a:r>
          </a:p>
        </p:txBody>
      </p:sp>
      <p:sp>
        <p:nvSpPr>
          <p:cNvPr id="9" name="Rectangle 8"/>
          <p:cNvSpPr/>
          <p:nvPr/>
        </p:nvSpPr>
        <p:spPr>
          <a:xfrm>
            <a:off x="3505200" y="685800"/>
            <a:ext cx="2209800" cy="338554"/>
          </a:xfrm>
          <a:prstGeom prst="rect">
            <a:avLst/>
          </a:prstGeom>
        </p:spPr>
        <p:txBody>
          <a:bodyPr wrap="square">
            <a:spAutoFit/>
          </a:bodyPr>
          <a:lstStyle/>
          <a:p>
            <a:pPr marL="0" lvl="1" algn="ctr"/>
            <a:r>
              <a:rPr lang="en-US" sz="1600" dirty="0">
                <a:latin typeface="Comic Sans MS" pitchFamily="66" charset="0"/>
              </a:rPr>
              <a:t>Normal Distribution</a:t>
            </a:r>
          </a:p>
        </p:txBody>
      </p:sp>
      <p:pic>
        <p:nvPicPr>
          <p:cNvPr id="2053" name="Picture 5" descr="D:\Google Drive\NYU\Teaching\2014 Fall Biostatistics and Bioinformatics\2. Descriptive Statistics\plots\normal_distribu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990600"/>
            <a:ext cx="2791037" cy="2743200"/>
          </a:xfrm>
          <a:prstGeom prst="rect">
            <a:avLst/>
          </a:prstGeom>
          <a:noFill/>
          <a:extLst>
            <a:ext uri="{909E8E84-426E-40DD-AFC4-6F175D3DCCD1}">
              <a14:hiddenFill xmlns:a14="http://schemas.microsoft.com/office/drawing/2010/main">
                <a:solidFill>
                  <a:srgbClr val="FFFFFF"/>
                </a:solidFill>
              </a14:hiddenFill>
            </a:ext>
          </a:extLst>
        </p:spPr>
      </p:pic>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19" name="Picture 7" descr="C:\Users\fenyo\Google Drive\NYU\Teaching\2014 Fall Biostatistics and Bioinformatics\-- 2. Descriptive Statistics\plots\normal_average_hist_sample3.png"/>
          <p:cNvPicPr>
            <a:picLocks noChangeAspect="1" noChangeArrowheads="1"/>
          </p:cNvPicPr>
          <p:nvPr/>
        </p:nvPicPr>
        <p:blipFill>
          <a:blip r:embed="rId5" cstate="print"/>
          <a:srcRect/>
          <a:stretch>
            <a:fillRect/>
          </a:stretch>
        </p:blipFill>
        <p:spPr bwMode="auto">
          <a:xfrm>
            <a:off x="200890" y="4114800"/>
            <a:ext cx="2286000" cy="2499814"/>
          </a:xfrm>
          <a:prstGeom prst="rect">
            <a:avLst/>
          </a:prstGeom>
          <a:noFill/>
        </p:spPr>
      </p:pic>
      <p:pic>
        <p:nvPicPr>
          <p:cNvPr id="20" name="Picture 8" descr="C:\Users\fenyo\Google Drive\NYU\Teaching\2014 Fall Biostatistics and Bioinformatics\-- 2. Descriptive Statistics\plots\normal_average_hist_sample10.png"/>
          <p:cNvPicPr>
            <a:picLocks noChangeAspect="1" noChangeArrowheads="1"/>
          </p:cNvPicPr>
          <p:nvPr/>
        </p:nvPicPr>
        <p:blipFill>
          <a:blip r:embed="rId6" cstate="print"/>
          <a:srcRect/>
          <a:stretch>
            <a:fillRect/>
          </a:stretch>
        </p:blipFill>
        <p:spPr bwMode="auto">
          <a:xfrm>
            <a:off x="2639290" y="4114800"/>
            <a:ext cx="2286000" cy="2452068"/>
          </a:xfrm>
          <a:prstGeom prst="rect">
            <a:avLst/>
          </a:prstGeom>
          <a:noFill/>
        </p:spPr>
      </p:pic>
      <p:sp>
        <p:nvSpPr>
          <p:cNvPr id="21" name="Rectangle 20"/>
          <p:cNvSpPr/>
          <p:nvPr/>
        </p:nvSpPr>
        <p:spPr>
          <a:xfrm>
            <a:off x="152400" y="4144995"/>
            <a:ext cx="817420" cy="338554"/>
          </a:xfrm>
          <a:prstGeom prst="rect">
            <a:avLst/>
          </a:prstGeom>
        </p:spPr>
        <p:txBody>
          <a:bodyPr wrap="square">
            <a:spAutoFit/>
          </a:bodyPr>
          <a:lstStyle/>
          <a:p>
            <a:pPr marL="0" lvl="1" algn="ctr"/>
            <a:r>
              <a:rPr lang="en-US" sz="1600" b="1" dirty="0">
                <a:latin typeface="Comic Sans MS" pitchFamily="66" charset="0"/>
              </a:rPr>
              <a:t>n=3</a:t>
            </a:r>
          </a:p>
        </p:txBody>
      </p:sp>
      <p:sp>
        <p:nvSpPr>
          <p:cNvPr id="23" name="Rectangle 22"/>
          <p:cNvSpPr/>
          <p:nvPr/>
        </p:nvSpPr>
        <p:spPr>
          <a:xfrm>
            <a:off x="2722415" y="4144995"/>
            <a:ext cx="817420" cy="338554"/>
          </a:xfrm>
          <a:prstGeom prst="rect">
            <a:avLst/>
          </a:prstGeom>
        </p:spPr>
        <p:txBody>
          <a:bodyPr wrap="square">
            <a:spAutoFit/>
          </a:bodyPr>
          <a:lstStyle/>
          <a:p>
            <a:pPr marL="0" lvl="1" algn="ctr"/>
            <a:r>
              <a:rPr lang="en-US" sz="1600" b="1" dirty="0">
                <a:latin typeface="Comic Sans MS" pitchFamily="66" charset="0"/>
              </a:rPr>
              <a:t>n=10</a:t>
            </a:r>
          </a:p>
        </p:txBody>
      </p:sp>
      <p:pic>
        <p:nvPicPr>
          <p:cNvPr id="24" name="Picture 13" descr="C:\Users\fenyo\Google Drive\NYU\Teaching\2014 Fall Biostatistics and Bioinformatics\-- 2. Descriptive Statistics\plots\normal_average_hist_sample100.png"/>
          <p:cNvPicPr>
            <a:picLocks noChangeAspect="1" noChangeArrowheads="1"/>
          </p:cNvPicPr>
          <p:nvPr/>
        </p:nvPicPr>
        <p:blipFill>
          <a:blip r:embed="rId7" cstate="print"/>
          <a:srcRect/>
          <a:stretch>
            <a:fillRect/>
          </a:stretch>
        </p:blipFill>
        <p:spPr bwMode="auto">
          <a:xfrm>
            <a:off x="5077690" y="4114800"/>
            <a:ext cx="2286000" cy="2448729"/>
          </a:xfrm>
          <a:prstGeom prst="rect">
            <a:avLst/>
          </a:prstGeom>
          <a:noFill/>
        </p:spPr>
      </p:pic>
      <p:sp>
        <p:nvSpPr>
          <p:cNvPr id="27" name="Rectangle 87"/>
          <p:cNvSpPr>
            <a:spLocks noChangeArrowheads="1"/>
          </p:cNvSpPr>
          <p:nvPr/>
        </p:nvSpPr>
        <p:spPr bwMode="auto">
          <a:xfrm>
            <a:off x="498755" y="6473535"/>
            <a:ext cx="1704904" cy="342900"/>
          </a:xfrm>
          <a:prstGeom prst="rect">
            <a:avLst/>
          </a:prstGeom>
          <a:solidFill>
            <a:schemeClr val="bg1"/>
          </a:solidFill>
          <a:ln w="9525">
            <a:noFill/>
            <a:miter lim="800000"/>
            <a:headEnd/>
            <a:tailEnd/>
          </a:ln>
        </p:spPr>
        <p:txBody>
          <a:bodyPr anchor="ctr"/>
          <a:lstStyle/>
          <a:p>
            <a:pPr algn="ctr"/>
            <a:r>
              <a:rPr lang="sv-SE" sz="2000" dirty="0">
                <a:latin typeface="Comic Sans MS" pitchFamily="66" charset="0"/>
              </a:rPr>
              <a:t>Mean</a:t>
            </a:r>
          </a:p>
        </p:txBody>
      </p:sp>
      <p:sp>
        <p:nvSpPr>
          <p:cNvPr id="29" name="Rectangle 28"/>
          <p:cNvSpPr/>
          <p:nvPr/>
        </p:nvSpPr>
        <p:spPr>
          <a:xfrm>
            <a:off x="5077684" y="4144995"/>
            <a:ext cx="1123953" cy="338554"/>
          </a:xfrm>
          <a:prstGeom prst="rect">
            <a:avLst/>
          </a:prstGeom>
        </p:spPr>
        <p:txBody>
          <a:bodyPr wrap="square">
            <a:spAutoFit/>
          </a:bodyPr>
          <a:lstStyle/>
          <a:p>
            <a:pPr marL="0" lvl="1" algn="ctr"/>
            <a:r>
              <a:rPr lang="en-US" sz="1600" b="1" dirty="0">
                <a:latin typeface="Comic Sans MS" pitchFamily="66" charset="0"/>
              </a:rPr>
              <a:t>n=100</a:t>
            </a:r>
          </a:p>
        </p:txBody>
      </p:sp>
      <p:sp>
        <p:nvSpPr>
          <p:cNvPr id="30" name="Rectangle 87"/>
          <p:cNvSpPr>
            <a:spLocks noChangeArrowheads="1"/>
          </p:cNvSpPr>
          <p:nvPr/>
        </p:nvSpPr>
        <p:spPr bwMode="auto">
          <a:xfrm>
            <a:off x="2936376" y="6449290"/>
            <a:ext cx="1704904" cy="342900"/>
          </a:xfrm>
          <a:prstGeom prst="rect">
            <a:avLst/>
          </a:prstGeom>
          <a:solidFill>
            <a:schemeClr val="bg1"/>
          </a:solidFill>
          <a:ln w="9525">
            <a:noFill/>
            <a:miter lim="800000"/>
            <a:headEnd/>
            <a:tailEnd/>
          </a:ln>
        </p:spPr>
        <p:txBody>
          <a:bodyPr anchor="ctr"/>
          <a:lstStyle/>
          <a:p>
            <a:pPr algn="ctr"/>
            <a:r>
              <a:rPr lang="sv-SE" sz="2000" dirty="0">
                <a:latin typeface="Comic Sans MS" pitchFamily="66" charset="0"/>
              </a:rPr>
              <a:t>Mean</a:t>
            </a:r>
          </a:p>
        </p:txBody>
      </p:sp>
      <p:sp>
        <p:nvSpPr>
          <p:cNvPr id="38" name="Rectangle 87"/>
          <p:cNvSpPr>
            <a:spLocks noChangeArrowheads="1"/>
          </p:cNvSpPr>
          <p:nvPr/>
        </p:nvSpPr>
        <p:spPr bwMode="auto">
          <a:xfrm>
            <a:off x="5423266" y="6449290"/>
            <a:ext cx="1704904" cy="342900"/>
          </a:xfrm>
          <a:prstGeom prst="rect">
            <a:avLst/>
          </a:prstGeom>
          <a:solidFill>
            <a:schemeClr val="bg1"/>
          </a:solidFill>
          <a:ln w="9525">
            <a:noFill/>
            <a:miter lim="800000"/>
            <a:headEnd/>
            <a:tailEnd/>
          </a:ln>
        </p:spPr>
        <p:txBody>
          <a:bodyPr anchor="ctr"/>
          <a:lstStyle/>
          <a:p>
            <a:pPr algn="ctr"/>
            <a:r>
              <a:rPr lang="sv-SE" sz="2000" dirty="0">
                <a:latin typeface="Comic Sans MS" pitchFamily="66" charset="0"/>
              </a:rPr>
              <a:t>Mean</a:t>
            </a:r>
          </a:p>
        </p:txBody>
      </p:sp>
      <p:graphicFrame>
        <p:nvGraphicFramePr>
          <p:cNvPr id="39" name="Object 38"/>
          <p:cNvGraphicFramePr>
            <a:graphicFrameLocks noChangeAspect="1"/>
          </p:cNvGraphicFramePr>
          <p:nvPr>
            <p:extLst>
              <p:ext uri="{D42A27DB-BD31-4B8C-83A1-F6EECF244321}">
                <p14:modId xmlns:p14="http://schemas.microsoft.com/office/powerpoint/2010/main" val="665920052"/>
              </p:ext>
            </p:extLst>
          </p:nvPr>
        </p:nvGraphicFramePr>
        <p:xfrm>
          <a:off x="7467600" y="5334000"/>
          <a:ext cx="1563077" cy="914400"/>
        </p:xfrm>
        <a:graphic>
          <a:graphicData uri="http://schemas.openxmlformats.org/presentationml/2006/ole">
            <mc:AlternateContent xmlns:mc="http://schemas.openxmlformats.org/markup-compatibility/2006">
              <mc:Choice xmlns:v="urn:schemas-microsoft-com:vml" Requires="v">
                <p:oleObj spid="_x0000_s1067" name="Equation" r:id="rId8" imgW="710891" imgH="418918" progId="Equation.3">
                  <p:embed/>
                </p:oleObj>
              </mc:Choice>
              <mc:Fallback>
                <p:oleObj name="Equation" r:id="rId8" imgW="710891" imgH="418918" progId="Equation.3">
                  <p:embed/>
                  <p:pic>
                    <p:nvPicPr>
                      <p:cNvPr id="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600" y="5334000"/>
                        <a:ext cx="156307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Rectangle 87"/>
          <p:cNvSpPr>
            <a:spLocks noChangeArrowheads="1"/>
          </p:cNvSpPr>
          <p:nvPr/>
        </p:nvSpPr>
        <p:spPr bwMode="auto">
          <a:xfrm>
            <a:off x="7506677" y="4495800"/>
            <a:ext cx="1600200" cy="685800"/>
          </a:xfrm>
          <a:prstGeom prst="rect">
            <a:avLst/>
          </a:prstGeom>
          <a:noFill/>
          <a:ln w="9525">
            <a:noFill/>
            <a:miter lim="800000"/>
            <a:headEnd/>
            <a:tailEnd/>
          </a:ln>
        </p:spPr>
        <p:txBody>
          <a:bodyPr anchor="ctr"/>
          <a:lstStyle/>
          <a:p>
            <a:pPr algn="ctr"/>
            <a:r>
              <a:rPr lang="sv-SE" sz="2000" b="1" dirty="0">
                <a:latin typeface="Comic Sans MS" pitchFamily="66" charset="0"/>
              </a:rPr>
              <a:t>Standard Error </a:t>
            </a:r>
          </a:p>
          <a:p>
            <a:pPr algn="ctr"/>
            <a:r>
              <a:rPr lang="sv-SE" sz="2000" b="1" dirty="0">
                <a:latin typeface="Comic Sans MS" pitchFamily="66" charset="0"/>
              </a:rPr>
              <a:t>of the Mean</a:t>
            </a:r>
          </a:p>
        </p:txBody>
      </p:sp>
    </p:spTree>
    <p:extLst>
      <p:ext uri="{BB962C8B-B14F-4D97-AF65-F5344CB8AC3E}">
        <p14:creationId xmlns:p14="http://schemas.microsoft.com/office/powerpoint/2010/main" val="2293366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833824"/>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Image Analysis: Monte Carlo Simulations</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8" name="Picture 3" descr="D:\Dropbox\FenyoLab\Projects\Rothenberg\Delmar\data\Simulation 3\30000x500 box (15 Cx43, 60 PKP2)\images\1_UNT_shRNA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2316480"/>
            <a:ext cx="7315200" cy="121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Dropbox\FenyoLab\Projects\Rothenberg\Delmar\data\Simulation 3\30000x500 box (15 Cx43, 60 PKP2)\images\2_UNT_shRNA_5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1" y="2621280"/>
            <a:ext cx="7315200" cy="1219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Dropbox\FenyoLab\Projects\Rothenberg\Delmar\data\Simulation 3\30000x500 box (15 Cx43, 60 PKP2)\images\3_UNT_shRNA_5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1" y="2468880"/>
            <a:ext cx="7315200" cy="121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Dropbox\FenyoLab\Projects\Rothenberg\Delmar\data\Simulation 3\30000x1000 box (15 Cx43, 60 PKP2)\images\3_UNT_shRNA_10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1219200"/>
            <a:ext cx="7315200" cy="2438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D:\Dropbox\FenyoLab\Projects\Rothenberg\Delmar\data\Simulation 3\30000x1000 box (15 Cx43, 60 PKP2)\images\1_UNT_shRNA_10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00" y="1524000"/>
            <a:ext cx="7315200" cy="2438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D:\Dropbox\FenyoLab\Projects\Rothenberg\Delmar\data\Simulation 3\30000x1000 box (15 Cx43, 60 PKP2)\images\2_UNT_shRNA_100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 y="914400"/>
            <a:ext cx="7315200" cy="2438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a:spLocks noChangeArrowheads="1"/>
          </p:cNvSpPr>
          <p:nvPr/>
        </p:nvSpPr>
        <p:spPr bwMode="auto">
          <a:xfrm>
            <a:off x="76201" y="3136880"/>
            <a:ext cx="914399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285750" indent="-285750">
              <a:buFont typeface="Arial" pitchFamily="34" charset="0"/>
              <a:buChar char="•"/>
            </a:pPr>
            <a:r>
              <a:rPr lang="en-US" dirty="0">
                <a:latin typeface="Comic Sans MS" pitchFamily="66" charset="0"/>
              </a:rPr>
              <a:t>Ellipses are used to simulate the clusters.</a:t>
            </a:r>
          </a:p>
          <a:p>
            <a:pPr marL="285750" indent="-285750">
              <a:buFont typeface="Arial" pitchFamily="34" charset="0"/>
              <a:buChar char="•"/>
            </a:pPr>
            <a:r>
              <a:rPr lang="en-US" dirty="0">
                <a:latin typeface="Comic Sans MS" pitchFamily="66" charset="0"/>
              </a:rPr>
              <a:t>The number of green and magenta ellipses drawn in the box was taken from the size of the experimental data set – shrinking the box size simulates different cluster densities.</a:t>
            </a:r>
          </a:p>
          <a:p>
            <a:pPr marL="285750" indent="-285750">
              <a:buFont typeface="Arial" pitchFamily="34" charset="0"/>
              <a:buChar char="•"/>
            </a:pPr>
            <a:r>
              <a:rPr lang="en-US" dirty="0">
                <a:latin typeface="Comic Sans MS" pitchFamily="66" charset="0"/>
              </a:rPr>
              <a:t>The size and shapes of the ellipses are selected randomly from the experimental data.</a:t>
            </a:r>
          </a:p>
          <a:p>
            <a:pPr marL="285750" indent="-285750">
              <a:buFont typeface="Arial" pitchFamily="34" charset="0"/>
              <a:buChar char="•"/>
            </a:pPr>
            <a:r>
              <a:rPr lang="en-US" dirty="0">
                <a:latin typeface="Comic Sans MS" pitchFamily="66" charset="0"/>
              </a:rPr>
              <a:t>The ellipses are randomly rotated and placed in a random position in the ‘box’.</a:t>
            </a:r>
          </a:p>
          <a:p>
            <a:pPr marL="285750" indent="-285750">
              <a:buFont typeface="Arial" pitchFamily="34" charset="0"/>
              <a:buChar char="•"/>
            </a:pPr>
            <a:r>
              <a:rPr lang="en-US" dirty="0">
                <a:latin typeface="Comic Sans MS" pitchFamily="66" charset="0"/>
              </a:rPr>
              <a:t>The overlap is calculated and compared to the experiment.</a:t>
            </a:r>
          </a:p>
        </p:txBody>
      </p:sp>
      <p:cxnSp>
        <p:nvCxnSpPr>
          <p:cNvPr id="17" name="Straight Connector 16"/>
          <p:cNvCxnSpPr/>
          <p:nvPr/>
        </p:nvCxnSpPr>
        <p:spPr>
          <a:xfrm flipH="1">
            <a:off x="914400" y="838200"/>
            <a:ext cx="731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286573" y="914400"/>
            <a:ext cx="0" cy="2438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286573" y="2316480"/>
            <a:ext cx="0" cy="1219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1551" y="591979"/>
            <a:ext cx="762000" cy="246221"/>
          </a:xfrm>
          <a:prstGeom prst="rect">
            <a:avLst/>
          </a:prstGeom>
          <a:noFill/>
        </p:spPr>
        <p:txBody>
          <a:bodyPr wrap="square" rtlCol="0">
            <a:spAutoFit/>
          </a:bodyPr>
          <a:lstStyle/>
          <a:p>
            <a:r>
              <a:rPr lang="en-US" sz="1000" dirty="0">
                <a:latin typeface="Candara" pitchFamily="34" charset="0"/>
              </a:rPr>
              <a:t>30,000 nm</a:t>
            </a:r>
          </a:p>
        </p:txBody>
      </p:sp>
      <p:sp>
        <p:nvSpPr>
          <p:cNvPr id="22" name="TextBox 21"/>
          <p:cNvSpPr txBox="1"/>
          <p:nvPr/>
        </p:nvSpPr>
        <p:spPr>
          <a:xfrm>
            <a:off x="8310786" y="922090"/>
            <a:ext cx="762000" cy="246221"/>
          </a:xfrm>
          <a:prstGeom prst="rect">
            <a:avLst/>
          </a:prstGeom>
          <a:noFill/>
        </p:spPr>
        <p:txBody>
          <a:bodyPr wrap="square" rtlCol="0">
            <a:spAutoFit/>
          </a:bodyPr>
          <a:lstStyle/>
          <a:p>
            <a:r>
              <a:rPr lang="en-US" sz="1000" dirty="0">
                <a:latin typeface="Candara" pitchFamily="34" charset="0"/>
              </a:rPr>
              <a:t>1000 nm</a:t>
            </a:r>
          </a:p>
        </p:txBody>
      </p:sp>
      <p:sp>
        <p:nvSpPr>
          <p:cNvPr id="23" name="TextBox 22"/>
          <p:cNvSpPr txBox="1"/>
          <p:nvPr/>
        </p:nvSpPr>
        <p:spPr>
          <a:xfrm>
            <a:off x="8305801" y="2254329"/>
            <a:ext cx="762000" cy="246221"/>
          </a:xfrm>
          <a:prstGeom prst="rect">
            <a:avLst/>
          </a:prstGeom>
          <a:noFill/>
        </p:spPr>
        <p:txBody>
          <a:bodyPr wrap="square" rtlCol="0">
            <a:spAutoFit/>
          </a:bodyPr>
          <a:lstStyle/>
          <a:p>
            <a:r>
              <a:rPr lang="en-US" sz="1000" dirty="0">
                <a:latin typeface="Candara" pitchFamily="34" charset="0"/>
              </a:rPr>
              <a:t>500 nm</a:t>
            </a:r>
          </a:p>
        </p:txBody>
      </p:sp>
    </p:spTree>
    <p:extLst>
      <p:ext uri="{BB962C8B-B14F-4D97-AF65-F5344CB8AC3E}">
        <p14:creationId xmlns:p14="http://schemas.microsoft.com/office/powerpoint/2010/main" val="2010245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ropbox\FenyoLab\Projects\Rothenberg\Delmar\data\Simulation 3\30000x2000 box (15 Cx43, 60 PKP2)\Verification_PKP2_UNT_shR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27172"/>
            <a:ext cx="9144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Dropbox\FenyoLab\Projects\Rothenberg\Delmar\data\Simulation 3\30000x2000 box (15 Cx43, 60 PKP2)\Verification_Cx43_UNT_shRNA.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955"/>
          <a:stretch/>
        </p:blipFill>
        <p:spPr bwMode="auto">
          <a:xfrm>
            <a:off x="0" y="838200"/>
            <a:ext cx="9144000" cy="2607276"/>
          </a:xfrm>
          <a:prstGeom prst="rect">
            <a:avLst/>
          </a:prstGeom>
          <a:noFill/>
          <a:extLst>
            <a:ext uri="{909E8E84-426E-40DD-AFC4-6F175D3DCCD1}">
              <a14:hiddenFill xmlns:a14="http://schemas.microsoft.com/office/drawing/2010/main">
                <a:solidFill>
                  <a:srgbClr val="FFFFFF"/>
                </a:solidFill>
              </a14:hiddenFill>
            </a:ext>
          </a:extLst>
        </p:spPr>
      </p:pic>
      <p:sp>
        <p:nvSpPr>
          <p:cNvPr id="49156" name="TextBox 20"/>
          <p:cNvSpPr txBox="1">
            <a:spLocks noChangeArrowheads="1"/>
          </p:cNvSpPr>
          <p:nvPr/>
        </p:nvSpPr>
        <p:spPr bwMode="auto">
          <a:xfrm>
            <a:off x="0" y="-762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2800" b="1" dirty="0">
                <a:latin typeface="Comic Sans MS" pitchFamily="66" charset="0"/>
              </a:rPr>
              <a:t>Image Analysis: Size and Shape Distributions</a:t>
            </a:r>
          </a:p>
        </p:txBody>
      </p:sp>
      <p:sp>
        <p:nvSpPr>
          <p:cNvPr id="14" name="Line 88"/>
          <p:cNvSpPr>
            <a:spLocks noChangeShapeType="1"/>
          </p:cNvSpPr>
          <p:nvPr/>
        </p:nvSpPr>
        <p:spPr bwMode="auto">
          <a:xfrm>
            <a:off x="609600" y="381000"/>
            <a:ext cx="7924800" cy="0"/>
          </a:xfrm>
          <a:prstGeom prst="line">
            <a:avLst/>
          </a:prstGeom>
          <a:noFill/>
          <a:ln w="31750">
            <a:solidFill>
              <a:srgbClr val="CC3300"/>
            </a:solidFill>
            <a:round/>
            <a:headEnd/>
            <a:tailEnd/>
          </a:ln>
        </p:spPr>
        <p:txBody>
          <a:bodyPr/>
          <a:lstStyle/>
          <a:p>
            <a:endParaRPr lang="en-US"/>
          </a:p>
        </p:txBody>
      </p:sp>
      <p:sp>
        <p:nvSpPr>
          <p:cNvPr id="9" name="TextBox 20"/>
          <p:cNvSpPr txBox="1">
            <a:spLocks noChangeArrowheads="1"/>
          </p:cNvSpPr>
          <p:nvPr/>
        </p:nvSpPr>
        <p:spPr bwMode="auto">
          <a:xfrm>
            <a:off x="-152400" y="1458096"/>
            <a:ext cx="1219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200" b="1" dirty="0">
                <a:latin typeface="Comic Sans MS" pitchFamily="66" charset="0"/>
                <a:ea typeface="+mn-ea"/>
              </a:rPr>
              <a:t>Experiment</a:t>
            </a:r>
          </a:p>
        </p:txBody>
      </p:sp>
      <p:sp>
        <p:nvSpPr>
          <p:cNvPr id="10" name="TextBox 20"/>
          <p:cNvSpPr txBox="1">
            <a:spLocks noChangeArrowheads="1"/>
          </p:cNvSpPr>
          <p:nvPr/>
        </p:nvSpPr>
        <p:spPr bwMode="auto">
          <a:xfrm>
            <a:off x="-152400" y="2705097"/>
            <a:ext cx="1219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200" b="1" dirty="0">
                <a:latin typeface="Comic Sans MS" pitchFamily="66" charset="0"/>
                <a:ea typeface="+mn-ea"/>
              </a:rPr>
              <a:t>Simulation</a:t>
            </a:r>
          </a:p>
        </p:txBody>
      </p:sp>
      <p:sp>
        <p:nvSpPr>
          <p:cNvPr id="12" name="TextBox 20"/>
          <p:cNvSpPr txBox="1">
            <a:spLocks noChangeArrowheads="1"/>
          </p:cNvSpPr>
          <p:nvPr/>
        </p:nvSpPr>
        <p:spPr bwMode="auto">
          <a:xfrm>
            <a:off x="-140046" y="3868695"/>
            <a:ext cx="1219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200" b="1" dirty="0">
                <a:latin typeface="Comic Sans MS" pitchFamily="66" charset="0"/>
                <a:ea typeface="+mn-ea"/>
              </a:rPr>
              <a:t>Experiment</a:t>
            </a:r>
          </a:p>
        </p:txBody>
      </p:sp>
      <p:sp>
        <p:nvSpPr>
          <p:cNvPr id="13" name="TextBox 20"/>
          <p:cNvSpPr txBox="1">
            <a:spLocks noChangeArrowheads="1"/>
          </p:cNvSpPr>
          <p:nvPr/>
        </p:nvSpPr>
        <p:spPr bwMode="auto">
          <a:xfrm>
            <a:off x="-140046" y="5115696"/>
            <a:ext cx="1219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200" b="1" dirty="0">
                <a:latin typeface="Comic Sans MS" pitchFamily="66" charset="0"/>
                <a:ea typeface="+mn-ea"/>
              </a:rPr>
              <a:t>Simulation</a:t>
            </a:r>
          </a:p>
        </p:txBody>
      </p:sp>
      <p:sp>
        <p:nvSpPr>
          <p:cNvPr id="2" name="Rectangle 1"/>
          <p:cNvSpPr/>
          <p:nvPr/>
        </p:nvSpPr>
        <p:spPr>
          <a:xfrm>
            <a:off x="6553200" y="2296296"/>
            <a:ext cx="1905000" cy="1066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676768" y="4720795"/>
            <a:ext cx="1905000" cy="1066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ine 88"/>
          <p:cNvSpPr>
            <a:spLocks noChangeShapeType="1"/>
          </p:cNvSpPr>
          <p:nvPr/>
        </p:nvSpPr>
        <p:spPr bwMode="auto">
          <a:xfrm>
            <a:off x="609600" y="3472248"/>
            <a:ext cx="7924800" cy="0"/>
          </a:xfrm>
          <a:prstGeom prst="line">
            <a:avLst/>
          </a:prstGeom>
          <a:noFill/>
          <a:ln w="19050">
            <a:solidFill>
              <a:schemeClr val="tx1"/>
            </a:solidFill>
            <a:round/>
            <a:headEnd/>
            <a:tailEnd/>
          </a:ln>
        </p:spPr>
        <p:txBody>
          <a:bodyPr/>
          <a:lstStyle/>
          <a:p>
            <a:endParaRPr lang="en-US"/>
          </a:p>
        </p:txBody>
      </p:sp>
      <p:sp>
        <p:nvSpPr>
          <p:cNvPr id="20" name="TextBox 20"/>
          <p:cNvSpPr txBox="1">
            <a:spLocks noChangeArrowheads="1"/>
          </p:cNvSpPr>
          <p:nvPr/>
        </p:nvSpPr>
        <p:spPr bwMode="auto">
          <a:xfrm>
            <a:off x="6858000" y="2601096"/>
            <a:ext cx="121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000" b="1" dirty="0">
                <a:latin typeface="Comic Sans MS" pitchFamily="66" charset="0"/>
                <a:ea typeface="+mn-ea"/>
              </a:rPr>
              <a:t>Cx43</a:t>
            </a:r>
          </a:p>
        </p:txBody>
      </p:sp>
      <p:sp>
        <p:nvSpPr>
          <p:cNvPr id="21" name="TextBox 20"/>
          <p:cNvSpPr txBox="1">
            <a:spLocks noChangeArrowheads="1"/>
          </p:cNvSpPr>
          <p:nvPr/>
        </p:nvSpPr>
        <p:spPr bwMode="auto">
          <a:xfrm>
            <a:off x="6858000" y="5020386"/>
            <a:ext cx="121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000" b="1" dirty="0">
                <a:latin typeface="Comic Sans MS" pitchFamily="66" charset="0"/>
                <a:ea typeface="+mn-ea"/>
              </a:rPr>
              <a:t>PKP2</a:t>
            </a:r>
          </a:p>
        </p:txBody>
      </p:sp>
      <p:sp>
        <p:nvSpPr>
          <p:cNvPr id="3" name="Rectangle 2"/>
          <p:cNvSpPr/>
          <p:nvPr/>
        </p:nvSpPr>
        <p:spPr>
          <a:xfrm>
            <a:off x="3200400" y="685800"/>
            <a:ext cx="2819400" cy="381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771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20"/>
          <p:cNvSpPr txBox="1">
            <a:spLocks noChangeArrowheads="1"/>
          </p:cNvSpPr>
          <p:nvPr/>
        </p:nvSpPr>
        <p:spPr bwMode="auto">
          <a:xfrm>
            <a:off x="0" y="-762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800" b="1" dirty="0">
                <a:latin typeface="Comic Sans MS" pitchFamily="66" charset="0"/>
              </a:rPr>
              <a:t>Image Analysis: Testing if Overlap is Random</a:t>
            </a:r>
          </a:p>
        </p:txBody>
      </p:sp>
      <p:sp>
        <p:nvSpPr>
          <p:cNvPr id="14" name="Line 88"/>
          <p:cNvSpPr>
            <a:spLocks noChangeShapeType="1"/>
          </p:cNvSpPr>
          <p:nvPr/>
        </p:nvSpPr>
        <p:spPr bwMode="auto">
          <a:xfrm>
            <a:off x="609600" y="381000"/>
            <a:ext cx="7924800" cy="0"/>
          </a:xfrm>
          <a:prstGeom prst="line">
            <a:avLst/>
          </a:prstGeom>
          <a:noFill/>
          <a:ln w="31750">
            <a:solidFill>
              <a:srgbClr val="CC3300"/>
            </a:solidFill>
            <a:round/>
            <a:headEnd/>
            <a:tailEnd/>
          </a:ln>
        </p:spPr>
        <p:txBody>
          <a:bodyPr/>
          <a:lstStyle/>
          <a:p>
            <a:endParaRPr lang="en-US"/>
          </a:p>
        </p:txBody>
      </p:sp>
      <p:pic>
        <p:nvPicPr>
          <p:cNvPr id="5122" name="Picture 2" descr="D:\Dropbox\FenyoLab\Projects\Rothenberg\Delmar\data\Simulation 8\ldiv4\AnkGsil_Compare_bin_3_norm_Er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7620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Dropbox\FenyoLab\Projects\Rothenberg\Delmar\data\Simulation 8\ldiv4\UNT_shRNA_Compare_bin_3_norm_Er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78099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70209" y="590490"/>
            <a:ext cx="1451038" cy="400110"/>
          </a:xfrm>
          <a:prstGeom prst="rect">
            <a:avLst/>
          </a:prstGeom>
          <a:solidFill>
            <a:schemeClr val="bg1"/>
          </a:solidFill>
        </p:spPr>
        <p:txBody>
          <a:bodyPr wrap="none" rtlCol="0">
            <a:spAutoFit/>
          </a:bodyPr>
          <a:lstStyle/>
          <a:p>
            <a:r>
              <a:rPr lang="en-US" sz="2000" b="1" dirty="0">
                <a:latin typeface="Comic Sans MS" pitchFamily="66" charset="0"/>
              </a:rPr>
              <a:t>Untreated</a:t>
            </a:r>
          </a:p>
        </p:txBody>
      </p:sp>
      <p:sp>
        <p:nvSpPr>
          <p:cNvPr id="7" name="TextBox 6"/>
          <p:cNvSpPr txBox="1"/>
          <p:nvPr/>
        </p:nvSpPr>
        <p:spPr>
          <a:xfrm>
            <a:off x="3636329" y="590490"/>
            <a:ext cx="2002471" cy="400110"/>
          </a:xfrm>
          <a:prstGeom prst="rect">
            <a:avLst/>
          </a:prstGeom>
          <a:solidFill>
            <a:schemeClr val="bg1"/>
          </a:solidFill>
        </p:spPr>
        <p:txBody>
          <a:bodyPr wrap="none" rtlCol="0">
            <a:spAutoFit/>
          </a:bodyPr>
          <a:lstStyle/>
          <a:p>
            <a:r>
              <a:rPr lang="en-US" sz="2000" b="1" dirty="0" err="1">
                <a:latin typeface="Comic Sans MS" pitchFamily="66" charset="0"/>
              </a:rPr>
              <a:t>AnkG</a:t>
            </a:r>
            <a:r>
              <a:rPr lang="en-US" sz="2000" b="1" dirty="0">
                <a:latin typeface="Comic Sans MS" pitchFamily="66" charset="0"/>
              </a:rPr>
              <a:t> Silencing</a:t>
            </a:r>
          </a:p>
        </p:txBody>
      </p:sp>
      <p:sp>
        <p:nvSpPr>
          <p:cNvPr id="8" name="Line 88"/>
          <p:cNvSpPr>
            <a:spLocks noChangeShapeType="1"/>
          </p:cNvSpPr>
          <p:nvPr/>
        </p:nvSpPr>
        <p:spPr bwMode="auto">
          <a:xfrm flipV="1">
            <a:off x="1066800" y="1094670"/>
            <a:ext cx="1905000" cy="5578"/>
          </a:xfrm>
          <a:prstGeom prst="line">
            <a:avLst/>
          </a:prstGeom>
          <a:noFill/>
          <a:ln w="31750">
            <a:solidFill>
              <a:srgbClr val="CC3300"/>
            </a:solidFill>
            <a:round/>
            <a:headEnd/>
            <a:tailEnd/>
          </a:ln>
        </p:spPr>
        <p:txBody>
          <a:bodyPr/>
          <a:lstStyle/>
          <a:p>
            <a:endParaRPr lang="en-US"/>
          </a:p>
        </p:txBody>
      </p:sp>
      <p:sp>
        <p:nvSpPr>
          <p:cNvPr id="9" name="Line 88"/>
          <p:cNvSpPr>
            <a:spLocks noChangeShapeType="1"/>
          </p:cNvSpPr>
          <p:nvPr/>
        </p:nvSpPr>
        <p:spPr bwMode="auto">
          <a:xfrm>
            <a:off x="3666229" y="1752600"/>
            <a:ext cx="1896371" cy="0"/>
          </a:xfrm>
          <a:prstGeom prst="line">
            <a:avLst/>
          </a:prstGeom>
          <a:noFill/>
          <a:ln w="31750">
            <a:solidFill>
              <a:srgbClr val="CC3300"/>
            </a:solidFill>
            <a:round/>
            <a:headEnd/>
            <a:tailEnd/>
          </a:ln>
        </p:spPr>
        <p:txBody>
          <a:bodyPr/>
          <a:lstStyle/>
          <a:p>
            <a:endParaRPr lang="en-US"/>
          </a:p>
        </p:txBody>
      </p:sp>
      <p:sp>
        <p:nvSpPr>
          <p:cNvPr id="11" name="TextBox 10"/>
          <p:cNvSpPr txBox="1"/>
          <p:nvPr/>
        </p:nvSpPr>
        <p:spPr>
          <a:xfrm>
            <a:off x="6854190" y="2492573"/>
            <a:ext cx="1075936" cy="307777"/>
          </a:xfrm>
          <a:prstGeom prst="rect">
            <a:avLst/>
          </a:prstGeom>
          <a:noFill/>
        </p:spPr>
        <p:txBody>
          <a:bodyPr wrap="none" rtlCol="0">
            <a:spAutoFit/>
          </a:bodyPr>
          <a:lstStyle/>
          <a:p>
            <a:r>
              <a:rPr lang="en-US" sz="1400" dirty="0">
                <a:latin typeface="Comic Sans MS" pitchFamily="66" charset="0"/>
              </a:rPr>
              <a:t>Cx43 Area</a:t>
            </a:r>
          </a:p>
        </p:txBody>
      </p:sp>
      <p:sp>
        <p:nvSpPr>
          <p:cNvPr id="12" name="TextBox 11"/>
          <p:cNvSpPr txBox="1"/>
          <p:nvPr/>
        </p:nvSpPr>
        <p:spPr>
          <a:xfrm rot="-5400000">
            <a:off x="5754318" y="1700540"/>
            <a:ext cx="1326004" cy="523220"/>
          </a:xfrm>
          <a:prstGeom prst="rect">
            <a:avLst/>
          </a:prstGeom>
          <a:noFill/>
        </p:spPr>
        <p:txBody>
          <a:bodyPr wrap="none" rtlCol="0">
            <a:spAutoFit/>
          </a:bodyPr>
          <a:lstStyle/>
          <a:p>
            <a:pPr algn="ctr"/>
            <a:r>
              <a:rPr lang="en-US" sz="1400" dirty="0" err="1">
                <a:latin typeface="Comic Sans MS" pitchFamily="66" charset="0"/>
              </a:rPr>
              <a:t>Colocalization</a:t>
            </a:r>
            <a:endParaRPr lang="en-US" sz="1400" dirty="0">
              <a:latin typeface="Comic Sans MS" pitchFamily="66" charset="0"/>
            </a:endParaRPr>
          </a:p>
          <a:p>
            <a:pPr algn="ctr"/>
            <a:r>
              <a:rPr lang="en-US" sz="1400" dirty="0">
                <a:latin typeface="Comic Sans MS" pitchFamily="66" charset="0"/>
              </a:rPr>
              <a:t>Area</a:t>
            </a:r>
          </a:p>
        </p:txBody>
      </p:sp>
      <p:cxnSp>
        <p:nvCxnSpPr>
          <p:cNvPr id="5" name="Straight Connector 4"/>
          <p:cNvCxnSpPr/>
          <p:nvPr/>
        </p:nvCxnSpPr>
        <p:spPr>
          <a:xfrm flipH="1">
            <a:off x="6625590" y="1367790"/>
            <a:ext cx="1447005" cy="1143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629145" y="1954530"/>
            <a:ext cx="1444752" cy="5669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6629400" y="1371600"/>
            <a:ext cx="1440180" cy="1143000"/>
          </a:xfrm>
          <a:custGeom>
            <a:avLst/>
            <a:gdLst>
              <a:gd name="connsiteX0" fmla="*/ 0 w 1440180"/>
              <a:gd name="connsiteY0" fmla="*/ 1143000 h 1143000"/>
              <a:gd name="connsiteX1" fmla="*/ 1440180 w 1440180"/>
              <a:gd name="connsiteY1" fmla="*/ 0 h 1143000"/>
              <a:gd name="connsiteX2" fmla="*/ 1440180 w 1440180"/>
              <a:gd name="connsiteY2" fmla="*/ 594360 h 1143000"/>
              <a:gd name="connsiteX3" fmla="*/ 0 w 1440180"/>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1440180" h="1143000">
                <a:moveTo>
                  <a:pt x="0" y="1143000"/>
                </a:moveTo>
                <a:lnTo>
                  <a:pt x="1440180" y="0"/>
                </a:lnTo>
                <a:lnTo>
                  <a:pt x="1440180" y="594360"/>
                </a:lnTo>
                <a:lnTo>
                  <a:pt x="0" y="1143000"/>
                </a:lnTo>
                <a:close/>
              </a:path>
            </a:pathLst>
          </a:cu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870680" y="5788223"/>
            <a:ext cx="1075936" cy="307777"/>
          </a:xfrm>
          <a:prstGeom prst="rect">
            <a:avLst/>
          </a:prstGeom>
          <a:noFill/>
        </p:spPr>
        <p:txBody>
          <a:bodyPr wrap="none" rtlCol="0">
            <a:spAutoFit/>
          </a:bodyPr>
          <a:lstStyle/>
          <a:p>
            <a:r>
              <a:rPr lang="en-US" sz="1400" dirty="0">
                <a:latin typeface="Comic Sans MS" pitchFamily="66" charset="0"/>
              </a:rPr>
              <a:t>Cx43 Area</a:t>
            </a:r>
          </a:p>
        </p:txBody>
      </p:sp>
      <p:sp>
        <p:nvSpPr>
          <p:cNvPr id="23" name="TextBox 22"/>
          <p:cNvSpPr txBox="1"/>
          <p:nvPr/>
        </p:nvSpPr>
        <p:spPr>
          <a:xfrm rot="-5400000">
            <a:off x="5770808" y="4996190"/>
            <a:ext cx="1326004" cy="523220"/>
          </a:xfrm>
          <a:prstGeom prst="rect">
            <a:avLst/>
          </a:prstGeom>
          <a:noFill/>
        </p:spPr>
        <p:txBody>
          <a:bodyPr wrap="none" rtlCol="0">
            <a:spAutoFit/>
          </a:bodyPr>
          <a:lstStyle/>
          <a:p>
            <a:pPr algn="ctr"/>
            <a:r>
              <a:rPr lang="en-US" sz="1400" dirty="0" err="1">
                <a:latin typeface="Comic Sans MS" pitchFamily="66" charset="0"/>
              </a:rPr>
              <a:t>Colocalization</a:t>
            </a:r>
            <a:endParaRPr lang="en-US" sz="1400" dirty="0">
              <a:latin typeface="Comic Sans MS" pitchFamily="66" charset="0"/>
            </a:endParaRPr>
          </a:p>
          <a:p>
            <a:pPr algn="ctr"/>
            <a:r>
              <a:rPr lang="en-US" sz="1400" dirty="0">
                <a:latin typeface="Comic Sans MS" pitchFamily="66" charset="0"/>
              </a:rPr>
              <a:t>Area</a:t>
            </a:r>
          </a:p>
        </p:txBody>
      </p:sp>
      <p:cxnSp>
        <p:nvCxnSpPr>
          <p:cNvPr id="24" name="Straight Connector 23"/>
          <p:cNvCxnSpPr/>
          <p:nvPr/>
        </p:nvCxnSpPr>
        <p:spPr>
          <a:xfrm flipH="1">
            <a:off x="6642080" y="4663440"/>
            <a:ext cx="1447005" cy="1143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645635" y="5250180"/>
            <a:ext cx="1444752" cy="5669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6652260" y="5253990"/>
            <a:ext cx="1451610" cy="560070"/>
          </a:xfrm>
          <a:custGeom>
            <a:avLst/>
            <a:gdLst>
              <a:gd name="connsiteX0" fmla="*/ 0 w 1451610"/>
              <a:gd name="connsiteY0" fmla="*/ 548640 h 560070"/>
              <a:gd name="connsiteX1" fmla="*/ 1440180 w 1451610"/>
              <a:gd name="connsiteY1" fmla="*/ 0 h 560070"/>
              <a:gd name="connsiteX2" fmla="*/ 1451610 w 1451610"/>
              <a:gd name="connsiteY2" fmla="*/ 560070 h 560070"/>
              <a:gd name="connsiteX3" fmla="*/ 0 w 1451610"/>
              <a:gd name="connsiteY3" fmla="*/ 548640 h 560070"/>
            </a:gdLst>
            <a:ahLst/>
            <a:cxnLst>
              <a:cxn ang="0">
                <a:pos x="connsiteX0" y="connsiteY0"/>
              </a:cxn>
              <a:cxn ang="0">
                <a:pos x="connsiteX1" y="connsiteY1"/>
              </a:cxn>
              <a:cxn ang="0">
                <a:pos x="connsiteX2" y="connsiteY2"/>
              </a:cxn>
              <a:cxn ang="0">
                <a:pos x="connsiteX3" y="connsiteY3"/>
              </a:cxn>
            </a:cxnLst>
            <a:rect l="l" t="t" r="r" b="b"/>
            <a:pathLst>
              <a:path w="1451610" h="560070">
                <a:moveTo>
                  <a:pt x="0" y="548640"/>
                </a:moveTo>
                <a:lnTo>
                  <a:pt x="1440180" y="0"/>
                </a:lnTo>
                <a:lnTo>
                  <a:pt x="1451610" y="560070"/>
                </a:lnTo>
                <a:lnTo>
                  <a:pt x="0" y="548640"/>
                </a:lnTo>
                <a:close/>
              </a:path>
            </a:pathLst>
          </a:cu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642080" y="4663440"/>
            <a:ext cx="1447005" cy="1143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625590" y="1367790"/>
            <a:ext cx="1447005" cy="1143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D:\Dropbox\FenyoLab\Projects\Rothenberg\Delmar\data\Simulation 8\ldiv4\AnkGsil_Compare_bin_2_norm_Er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38862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Dropbox\FenyoLab\Projects\Rothenberg\Delmar\data\Simulation 8\ldiv4\UNT_shRNA_Compare_bin_2_norm_Er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386334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31" name="Line 88"/>
          <p:cNvSpPr>
            <a:spLocks noChangeShapeType="1"/>
          </p:cNvSpPr>
          <p:nvPr/>
        </p:nvSpPr>
        <p:spPr bwMode="auto">
          <a:xfrm>
            <a:off x="228600" y="3657600"/>
            <a:ext cx="7264191" cy="0"/>
          </a:xfrm>
          <a:prstGeom prst="line">
            <a:avLst/>
          </a:prstGeom>
          <a:noFill/>
          <a:ln w="31750">
            <a:solidFill>
              <a:schemeClr val="tx1"/>
            </a:solidFill>
            <a:round/>
            <a:headEnd/>
            <a:tailEnd/>
          </a:ln>
        </p:spPr>
        <p:txBody>
          <a:bodyPr/>
          <a:lstStyle/>
          <a:p>
            <a:endParaRPr lang="en-US"/>
          </a:p>
        </p:txBody>
      </p:sp>
      <p:sp>
        <p:nvSpPr>
          <p:cNvPr id="32" name="TextBox 31"/>
          <p:cNvSpPr txBox="1"/>
          <p:nvPr/>
        </p:nvSpPr>
        <p:spPr>
          <a:xfrm>
            <a:off x="1270209" y="3733800"/>
            <a:ext cx="1451038" cy="400110"/>
          </a:xfrm>
          <a:prstGeom prst="rect">
            <a:avLst/>
          </a:prstGeom>
          <a:solidFill>
            <a:schemeClr val="bg1"/>
          </a:solidFill>
        </p:spPr>
        <p:txBody>
          <a:bodyPr wrap="none" rtlCol="0">
            <a:spAutoFit/>
          </a:bodyPr>
          <a:lstStyle/>
          <a:p>
            <a:r>
              <a:rPr lang="en-US" sz="2000" b="1" dirty="0">
                <a:latin typeface="Comic Sans MS" pitchFamily="66" charset="0"/>
              </a:rPr>
              <a:t>Untreated</a:t>
            </a:r>
          </a:p>
        </p:txBody>
      </p:sp>
      <p:sp>
        <p:nvSpPr>
          <p:cNvPr id="33" name="TextBox 32"/>
          <p:cNvSpPr txBox="1"/>
          <p:nvPr/>
        </p:nvSpPr>
        <p:spPr>
          <a:xfrm>
            <a:off x="3636329" y="3733800"/>
            <a:ext cx="2002471" cy="400110"/>
          </a:xfrm>
          <a:prstGeom prst="rect">
            <a:avLst/>
          </a:prstGeom>
          <a:solidFill>
            <a:schemeClr val="bg1"/>
          </a:solidFill>
        </p:spPr>
        <p:txBody>
          <a:bodyPr wrap="none" rtlCol="0">
            <a:spAutoFit/>
          </a:bodyPr>
          <a:lstStyle/>
          <a:p>
            <a:r>
              <a:rPr lang="en-US" sz="2000" b="1" dirty="0" err="1">
                <a:latin typeface="Comic Sans MS" pitchFamily="66" charset="0"/>
              </a:rPr>
              <a:t>AnkG</a:t>
            </a:r>
            <a:r>
              <a:rPr lang="en-US" sz="2000" b="1" dirty="0">
                <a:latin typeface="Comic Sans MS" pitchFamily="66" charset="0"/>
              </a:rPr>
              <a:t> Silencing</a:t>
            </a:r>
          </a:p>
        </p:txBody>
      </p:sp>
      <p:sp>
        <p:nvSpPr>
          <p:cNvPr id="34" name="Line 88"/>
          <p:cNvSpPr>
            <a:spLocks noChangeShapeType="1"/>
          </p:cNvSpPr>
          <p:nvPr/>
        </p:nvSpPr>
        <p:spPr bwMode="auto">
          <a:xfrm flipV="1">
            <a:off x="1112520" y="6271260"/>
            <a:ext cx="1905000" cy="5578"/>
          </a:xfrm>
          <a:prstGeom prst="line">
            <a:avLst/>
          </a:prstGeom>
          <a:noFill/>
          <a:ln w="31750">
            <a:solidFill>
              <a:srgbClr val="CC3300"/>
            </a:solidFill>
            <a:round/>
            <a:headEnd/>
            <a:tailEnd/>
          </a:ln>
        </p:spPr>
        <p:txBody>
          <a:bodyPr/>
          <a:lstStyle/>
          <a:p>
            <a:endParaRPr lang="en-US"/>
          </a:p>
        </p:txBody>
      </p:sp>
      <p:sp>
        <p:nvSpPr>
          <p:cNvPr id="35" name="Line 88"/>
          <p:cNvSpPr>
            <a:spLocks noChangeShapeType="1"/>
          </p:cNvSpPr>
          <p:nvPr/>
        </p:nvSpPr>
        <p:spPr bwMode="auto">
          <a:xfrm>
            <a:off x="3666229" y="5486400"/>
            <a:ext cx="1896371" cy="0"/>
          </a:xfrm>
          <a:prstGeom prst="line">
            <a:avLst/>
          </a:prstGeom>
          <a:noFill/>
          <a:ln w="31750">
            <a:solidFill>
              <a:srgbClr val="CC3300"/>
            </a:solidFill>
            <a:round/>
            <a:headEnd/>
            <a:tailEnd/>
          </a:ln>
        </p:spPr>
        <p:txBody>
          <a:bodyPr/>
          <a:lstStyle/>
          <a:p>
            <a:endParaRPr lang="en-US"/>
          </a:p>
        </p:txBody>
      </p:sp>
      <p:sp>
        <p:nvSpPr>
          <p:cNvPr id="19" name="Oval 18"/>
          <p:cNvSpPr/>
          <p:nvPr/>
        </p:nvSpPr>
        <p:spPr>
          <a:xfrm>
            <a:off x="1021080" y="2362200"/>
            <a:ext cx="91440" cy="91440"/>
          </a:xfrm>
          <a:prstGeom prst="ellipse">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903220" y="1390650"/>
            <a:ext cx="91440" cy="9144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495800" y="1619250"/>
            <a:ext cx="91440" cy="9144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948940" y="5894070"/>
            <a:ext cx="91440" cy="9144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714575" y="3489960"/>
            <a:ext cx="91440" cy="91440"/>
          </a:xfrm>
          <a:prstGeom prst="ellipse">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7789886" y="3387090"/>
            <a:ext cx="873957" cy="307777"/>
          </a:xfrm>
          <a:prstGeom prst="rect">
            <a:avLst/>
          </a:prstGeom>
          <a:noFill/>
        </p:spPr>
        <p:txBody>
          <a:bodyPr wrap="none" rtlCol="0">
            <a:spAutoFit/>
          </a:bodyPr>
          <a:lstStyle/>
          <a:p>
            <a:r>
              <a:rPr lang="en-US" sz="1400" b="1" dirty="0">
                <a:latin typeface="Comic Sans MS" pitchFamily="66" charset="0"/>
              </a:rPr>
              <a:t>Uniform</a:t>
            </a:r>
          </a:p>
        </p:txBody>
      </p:sp>
      <p:sp>
        <p:nvSpPr>
          <p:cNvPr id="44" name="Oval 43"/>
          <p:cNvSpPr/>
          <p:nvPr/>
        </p:nvSpPr>
        <p:spPr>
          <a:xfrm>
            <a:off x="7714575" y="3757493"/>
            <a:ext cx="91440" cy="9144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7789886" y="3654623"/>
            <a:ext cx="1277914" cy="307777"/>
          </a:xfrm>
          <a:prstGeom prst="rect">
            <a:avLst/>
          </a:prstGeom>
          <a:noFill/>
        </p:spPr>
        <p:txBody>
          <a:bodyPr wrap="none" rtlCol="0">
            <a:spAutoFit/>
          </a:bodyPr>
          <a:lstStyle/>
          <a:p>
            <a:r>
              <a:rPr lang="en-US" sz="1400" b="1" dirty="0">
                <a:latin typeface="Comic Sans MS" pitchFamily="66" charset="0"/>
              </a:rPr>
              <a:t>Non-uniform</a:t>
            </a:r>
          </a:p>
        </p:txBody>
      </p:sp>
      <p:sp>
        <p:nvSpPr>
          <p:cNvPr id="46" name="Rectangle 45"/>
          <p:cNvSpPr/>
          <p:nvPr/>
        </p:nvSpPr>
        <p:spPr>
          <a:xfrm>
            <a:off x="7639171" y="3364230"/>
            <a:ext cx="1394340" cy="58105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062990" y="4865370"/>
            <a:ext cx="91440" cy="91440"/>
          </a:xfrm>
          <a:prstGeom prst="ellipse">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530090" y="5220533"/>
            <a:ext cx="1156086" cy="307777"/>
          </a:xfrm>
          <a:prstGeom prst="rect">
            <a:avLst/>
          </a:prstGeom>
          <a:noFill/>
        </p:spPr>
        <p:txBody>
          <a:bodyPr wrap="none" rtlCol="0">
            <a:spAutoFit/>
          </a:bodyPr>
          <a:lstStyle/>
          <a:p>
            <a:r>
              <a:rPr lang="en-US" sz="1400" dirty="0">
                <a:latin typeface="Comic Sans MS" pitchFamily="66" charset="0"/>
              </a:rPr>
              <a:t>Experiment</a:t>
            </a:r>
          </a:p>
        </p:txBody>
      </p:sp>
      <p:sp>
        <p:nvSpPr>
          <p:cNvPr id="49" name="TextBox 48"/>
          <p:cNvSpPr txBox="1"/>
          <p:nvPr/>
        </p:nvSpPr>
        <p:spPr>
          <a:xfrm>
            <a:off x="4533900" y="1710690"/>
            <a:ext cx="1156086" cy="307777"/>
          </a:xfrm>
          <a:prstGeom prst="rect">
            <a:avLst/>
          </a:prstGeom>
          <a:noFill/>
        </p:spPr>
        <p:txBody>
          <a:bodyPr wrap="none" rtlCol="0">
            <a:spAutoFit/>
          </a:bodyPr>
          <a:lstStyle/>
          <a:p>
            <a:r>
              <a:rPr lang="en-US" sz="1400" dirty="0">
                <a:latin typeface="Comic Sans MS" pitchFamily="66" charset="0"/>
              </a:rPr>
              <a:t>Experiment</a:t>
            </a:r>
          </a:p>
        </p:txBody>
      </p:sp>
      <p:sp>
        <p:nvSpPr>
          <p:cNvPr id="50" name="TextBox 49"/>
          <p:cNvSpPr txBox="1"/>
          <p:nvPr/>
        </p:nvSpPr>
        <p:spPr>
          <a:xfrm>
            <a:off x="1977390" y="6232504"/>
            <a:ext cx="1156086" cy="307777"/>
          </a:xfrm>
          <a:prstGeom prst="rect">
            <a:avLst/>
          </a:prstGeom>
          <a:noFill/>
        </p:spPr>
        <p:txBody>
          <a:bodyPr wrap="none" rtlCol="0">
            <a:spAutoFit/>
          </a:bodyPr>
          <a:lstStyle/>
          <a:p>
            <a:r>
              <a:rPr lang="en-US" sz="1400" dirty="0">
                <a:latin typeface="Comic Sans MS" pitchFamily="66" charset="0"/>
              </a:rPr>
              <a:t>Experiment</a:t>
            </a:r>
          </a:p>
        </p:txBody>
      </p:sp>
      <p:sp>
        <p:nvSpPr>
          <p:cNvPr id="51" name="TextBox 50"/>
          <p:cNvSpPr txBox="1"/>
          <p:nvPr/>
        </p:nvSpPr>
        <p:spPr>
          <a:xfrm>
            <a:off x="1931670" y="841065"/>
            <a:ext cx="1156086" cy="307777"/>
          </a:xfrm>
          <a:prstGeom prst="rect">
            <a:avLst/>
          </a:prstGeom>
          <a:noFill/>
        </p:spPr>
        <p:txBody>
          <a:bodyPr wrap="none" rtlCol="0">
            <a:spAutoFit/>
          </a:bodyPr>
          <a:lstStyle/>
          <a:p>
            <a:r>
              <a:rPr lang="en-US" sz="1400" dirty="0">
                <a:latin typeface="Comic Sans MS" pitchFamily="66" charset="0"/>
              </a:rPr>
              <a:t>Experiment</a:t>
            </a:r>
          </a:p>
        </p:txBody>
      </p:sp>
      <p:sp>
        <p:nvSpPr>
          <p:cNvPr id="52" name="Oval 51"/>
          <p:cNvSpPr/>
          <p:nvPr/>
        </p:nvSpPr>
        <p:spPr>
          <a:xfrm>
            <a:off x="3619500" y="4812030"/>
            <a:ext cx="91440" cy="91440"/>
          </a:xfrm>
          <a:prstGeom prst="ellipse">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985260" y="5356860"/>
            <a:ext cx="91440" cy="9144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619500" y="2564130"/>
            <a:ext cx="91440" cy="91440"/>
          </a:xfrm>
          <a:prstGeom prst="ellipse">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000500" y="1931670"/>
            <a:ext cx="91440" cy="9144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491990" y="5638800"/>
            <a:ext cx="91440" cy="9144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719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53" grpId="0" animBg="1"/>
      <p:bldP spid="55" grpId="0" animBg="1"/>
      <p:bldP spid="5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63020"/>
            <a:ext cx="7391400" cy="1143000"/>
          </a:xfrm>
        </p:spPr>
        <p:txBody>
          <a:bodyPr>
            <a:normAutofit/>
          </a:bodyPr>
          <a:lstStyle/>
          <a:p>
            <a:r>
              <a:rPr lang="en-US" sz="2800" b="1" kern="1200" dirty="0">
                <a:solidFill>
                  <a:schemeClr val="tx1"/>
                </a:solidFill>
                <a:latin typeface="Comic Sans MS" pitchFamily="66" charset="0"/>
                <a:ea typeface="+mn-ea"/>
                <a:cs typeface="+mn-cs"/>
              </a:rPr>
              <a:t>Overlap area in images with two different cluster densities</a:t>
            </a:r>
          </a:p>
        </p:txBody>
      </p:sp>
      <p:pic>
        <p:nvPicPr>
          <p:cNvPr id="4" name="Picture 3" descr="Works_in_progress-02.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447561"/>
            <a:ext cx="9144000" cy="3868966"/>
          </a:xfrm>
          <a:prstGeom prst="rect">
            <a:avLst/>
          </a:prstGeom>
        </p:spPr>
      </p:pic>
      <p:sp>
        <p:nvSpPr>
          <p:cNvPr id="5" name="TextBox 4"/>
          <p:cNvSpPr txBox="1"/>
          <p:nvPr/>
        </p:nvSpPr>
        <p:spPr>
          <a:xfrm>
            <a:off x="949386" y="1942072"/>
            <a:ext cx="324161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a:ln>
                  <a:noFill/>
                </a:ln>
                <a:solidFill>
                  <a:sysClr val="windowText" lastClr="000000"/>
                </a:solidFill>
                <a:effectLst/>
                <a:uLnTx/>
                <a:uFillTx/>
              </a:rPr>
              <a:t>Overlap Area = 600,800 nm</a:t>
            </a:r>
            <a:r>
              <a:rPr kumimoji="0" lang="ro-RO" sz="1800" b="0" i="0" u="none" strike="noStrike" kern="0" cap="none" spc="0" normalizeH="0" baseline="30000" noProof="0" dirty="0">
                <a:ln>
                  <a:noFill/>
                </a:ln>
                <a:solidFill>
                  <a:sysClr val="windowText" lastClr="000000"/>
                </a:solidFill>
                <a:effectLst/>
                <a:uLnTx/>
                <a:uFillTx/>
              </a:rPr>
              <a:t>2</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a:ln>
                  <a:noFill/>
                </a:ln>
                <a:solidFill>
                  <a:sysClr val="windowText" lastClr="000000"/>
                </a:solidFill>
                <a:effectLst/>
                <a:uLnTx/>
                <a:uFillTx/>
              </a:rPr>
              <a:t>Percentage Overlap = 38%</a:t>
            </a:r>
            <a:endParaRPr kumimoji="0" lang="en-US" sz="1800" b="0" i="0" u="none" strike="noStrike" kern="0" cap="none" spc="0" normalizeH="0" baseline="0" noProof="0" dirty="0">
              <a:ln>
                <a:noFill/>
              </a:ln>
              <a:solidFill>
                <a:sysClr val="windowText" lastClr="000000"/>
              </a:solidFill>
              <a:effectLst/>
              <a:uLnTx/>
              <a:uFillTx/>
            </a:endParaRPr>
          </a:p>
        </p:txBody>
      </p:sp>
      <p:sp>
        <p:nvSpPr>
          <p:cNvPr id="6" name="TextBox 5"/>
          <p:cNvSpPr txBox="1"/>
          <p:nvPr/>
        </p:nvSpPr>
        <p:spPr>
          <a:xfrm>
            <a:off x="5124524" y="1942072"/>
            <a:ext cx="4019476"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a:ln>
                  <a:noFill/>
                </a:ln>
                <a:solidFill>
                  <a:sysClr val="windowText" lastClr="000000"/>
                </a:solidFill>
                <a:effectLst/>
                <a:uLnTx/>
                <a:uFillTx/>
              </a:rPr>
              <a:t>Overlap Area = 1,000,400 nm</a:t>
            </a:r>
            <a:r>
              <a:rPr kumimoji="0" lang="ro-RO" sz="1800" b="0" i="0" u="none" strike="noStrike" kern="0" cap="none" spc="0" normalizeH="0" baseline="30000" noProof="0" dirty="0">
                <a:ln>
                  <a:noFill/>
                </a:ln>
                <a:solidFill>
                  <a:sysClr val="windowText" lastClr="000000"/>
                </a:solidFill>
                <a:effectLst/>
                <a:uLnTx/>
                <a:uFillTx/>
              </a:rPr>
              <a:t>2</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a:ln>
                  <a:noFill/>
                </a:ln>
                <a:solidFill>
                  <a:sysClr val="windowText" lastClr="000000"/>
                </a:solidFill>
                <a:effectLst/>
                <a:uLnTx/>
                <a:uFillTx/>
              </a:rPr>
              <a:t>Percentage Overlap = 53%</a:t>
            </a:r>
            <a:endParaRPr kumimoji="0" lang="en-US" sz="1800" b="0" i="0" u="none" strike="noStrike" kern="0" cap="none" spc="0" normalizeH="0" baseline="0" noProof="0" dirty="0">
              <a:ln>
                <a:noFill/>
              </a:ln>
              <a:solidFill>
                <a:sysClr val="windowText" lastClr="000000"/>
              </a:solidFill>
              <a:effectLst/>
              <a:uLnTx/>
              <a:uFillTx/>
            </a:endParaRPr>
          </a:p>
        </p:txBody>
      </p:sp>
      <p:sp>
        <p:nvSpPr>
          <p:cNvPr id="7" name="Line 88"/>
          <p:cNvSpPr>
            <a:spLocks noChangeShapeType="1"/>
          </p:cNvSpPr>
          <p:nvPr/>
        </p:nvSpPr>
        <p:spPr bwMode="auto">
          <a:xfrm>
            <a:off x="609600" y="9906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3363831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9210" y="816222"/>
            <a:ext cx="4986613" cy="5355313"/>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ro-RO" sz="1800" b="0" i="0" u="none" strike="noStrike" kern="0" cap="none" spc="0" normalizeH="0" baseline="0" noProof="0" dirty="0">
                <a:ln>
                  <a:noFill/>
                </a:ln>
                <a:solidFill>
                  <a:sysClr val="windowText" lastClr="000000"/>
                </a:solidFill>
                <a:effectLst/>
                <a:uLnTx/>
                <a:uFillTx/>
              </a:rPr>
              <a:t>Read  Image  and ROI Mask</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ro-RO" sz="18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ro-RO" sz="18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ysClr val="windowText" lastClr="000000"/>
                </a:solidFill>
                <a:effectLst/>
                <a:uLnTx/>
                <a:uFillTx/>
              </a:rPr>
              <a:t>Generate Simulations with different Interaction Factors, from stochastic placement of clusters (Interaction Factor =  0) to increased probability of Overlap (Interaction Factor  = 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ysClr val="windowText" lastClr="000000"/>
                </a:solidFill>
                <a:effectLst/>
                <a:uLnTx/>
                <a:uFillTx/>
              </a:rPr>
              <a:t>Calculate percentage of overlap for experimental image and simulations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ysClr val="windowText" lastClr="000000"/>
                </a:solidFill>
                <a:effectLst/>
                <a:uLnTx/>
                <a:uFillTx/>
              </a:rPr>
              <a:t>Model Fitting </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ysClr val="windowText" lastClr="000000"/>
                </a:solidFill>
                <a:effectLst/>
                <a:uLnTx/>
                <a:uFillTx/>
              </a:rPr>
              <a:t>Prediction of Interaction Factor (IF) for experimental image	</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3" name="Picture 12" descr="Works_in_progress-1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91048" y="0"/>
            <a:ext cx="2060448" cy="6858000"/>
          </a:xfrm>
          <a:prstGeom prst="rect">
            <a:avLst/>
          </a:prstGeom>
        </p:spPr>
      </p:pic>
      <p:sp>
        <p:nvSpPr>
          <p:cNvPr id="2" name="TextBox 1"/>
          <p:cNvSpPr txBox="1"/>
          <p:nvPr/>
        </p:nvSpPr>
        <p:spPr>
          <a:xfrm>
            <a:off x="6374444" y="5017898"/>
            <a:ext cx="114666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IF = 0.90</a:t>
            </a:r>
          </a:p>
        </p:txBody>
      </p:sp>
    </p:spTree>
    <p:extLst>
      <p:ext uri="{BB962C8B-B14F-4D97-AF65-F5344CB8AC3E}">
        <p14:creationId xmlns:p14="http://schemas.microsoft.com/office/powerpoint/2010/main" val="4269116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25389" y="80189"/>
            <a:ext cx="2360735" cy="2173111"/>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p>
        </p:txBody>
      </p:sp>
      <p:pic>
        <p:nvPicPr>
          <p:cNvPr id="6" name="Picture 5" descr="Layer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396" y="675720"/>
            <a:ext cx="330200" cy="342900"/>
          </a:xfrm>
          <a:prstGeom prst="rect">
            <a:avLst/>
          </a:prstGeom>
        </p:spPr>
      </p:pic>
      <p:pic>
        <p:nvPicPr>
          <p:cNvPr id="7" name="Picture 6" descr="Layer 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596" y="1583609"/>
            <a:ext cx="635000" cy="444500"/>
          </a:xfrm>
          <a:prstGeom prst="rect">
            <a:avLst/>
          </a:prstGeom>
        </p:spPr>
      </p:pic>
      <p:pic>
        <p:nvPicPr>
          <p:cNvPr id="8" name="Picture 7" descr="Layer 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6355" y="357580"/>
            <a:ext cx="609600" cy="508000"/>
          </a:xfrm>
          <a:prstGeom prst="rect">
            <a:avLst/>
          </a:prstGeom>
        </p:spPr>
      </p:pic>
      <p:pic>
        <p:nvPicPr>
          <p:cNvPr id="9" name="Picture 8" descr="Layer 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6566" y="303238"/>
            <a:ext cx="190500" cy="355600"/>
          </a:xfrm>
          <a:prstGeom prst="rect">
            <a:avLst/>
          </a:prstGeom>
        </p:spPr>
      </p:pic>
      <p:pic>
        <p:nvPicPr>
          <p:cNvPr id="10" name="Picture 9" descr="Layer 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0249" y="1431283"/>
            <a:ext cx="330200" cy="355600"/>
          </a:xfrm>
          <a:prstGeom prst="rect">
            <a:avLst/>
          </a:prstGeom>
        </p:spPr>
      </p:pic>
      <p:pic>
        <p:nvPicPr>
          <p:cNvPr id="11" name="Picture 10" descr="Layer 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7805" y="1289816"/>
            <a:ext cx="190500" cy="241300"/>
          </a:xfrm>
          <a:prstGeom prst="rect">
            <a:avLst/>
          </a:prstGeom>
        </p:spPr>
      </p:pic>
      <p:pic>
        <p:nvPicPr>
          <p:cNvPr id="12" name="Picture 11"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4176" y="527547"/>
            <a:ext cx="190500" cy="190500"/>
          </a:xfrm>
          <a:prstGeom prst="rect">
            <a:avLst/>
          </a:prstGeom>
        </p:spPr>
      </p:pic>
      <p:pic>
        <p:nvPicPr>
          <p:cNvPr id="13" name="Picture 12" descr="Layer 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4179" y="1583609"/>
            <a:ext cx="152400" cy="190500"/>
          </a:xfrm>
          <a:prstGeom prst="rect">
            <a:avLst/>
          </a:prstGeom>
        </p:spPr>
      </p:pic>
      <p:pic>
        <p:nvPicPr>
          <p:cNvPr id="14" name="Picture 13" descr="Layer 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46379" y="863937"/>
            <a:ext cx="330200" cy="152400"/>
          </a:xfrm>
          <a:prstGeom prst="rect">
            <a:avLst/>
          </a:prstGeom>
        </p:spPr>
      </p:pic>
      <p:pic>
        <p:nvPicPr>
          <p:cNvPr id="15" name="Picture 14" descr="Layer 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33082" y="316527"/>
            <a:ext cx="266700" cy="139700"/>
          </a:xfrm>
          <a:prstGeom prst="rect">
            <a:avLst/>
          </a:prstGeom>
        </p:spPr>
      </p:pic>
      <p:pic>
        <p:nvPicPr>
          <p:cNvPr id="16" name="Picture 15"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03530" y="1805859"/>
            <a:ext cx="190500" cy="190500"/>
          </a:xfrm>
          <a:prstGeom prst="rect">
            <a:avLst/>
          </a:prstGeom>
        </p:spPr>
      </p:pic>
      <p:pic>
        <p:nvPicPr>
          <p:cNvPr id="17" name="Picture 16" descr="Layer 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3555" y="421080"/>
            <a:ext cx="152400" cy="190500"/>
          </a:xfrm>
          <a:prstGeom prst="rect">
            <a:avLst/>
          </a:prstGeom>
        </p:spPr>
      </p:pic>
      <p:pic>
        <p:nvPicPr>
          <p:cNvPr id="18" name="Picture 17"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3055" y="1219966"/>
            <a:ext cx="190500" cy="190500"/>
          </a:xfrm>
          <a:prstGeom prst="rect">
            <a:avLst/>
          </a:prstGeom>
        </p:spPr>
      </p:pic>
      <p:sp>
        <p:nvSpPr>
          <p:cNvPr id="20" name="Rectangle 19"/>
          <p:cNvSpPr/>
          <p:nvPr/>
        </p:nvSpPr>
        <p:spPr>
          <a:xfrm>
            <a:off x="5929794" y="2337248"/>
            <a:ext cx="2360735" cy="2173111"/>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p>
        </p:txBody>
      </p:sp>
      <p:pic>
        <p:nvPicPr>
          <p:cNvPr id="21" name="Picture 20" descr="Layer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552" y="3701042"/>
            <a:ext cx="330200" cy="342900"/>
          </a:xfrm>
          <a:prstGeom prst="rect">
            <a:avLst/>
          </a:prstGeom>
        </p:spPr>
      </p:pic>
      <p:pic>
        <p:nvPicPr>
          <p:cNvPr id="22" name="Picture 21" descr="Layer 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9066" y="3407175"/>
            <a:ext cx="635000" cy="444500"/>
          </a:xfrm>
          <a:prstGeom prst="rect">
            <a:avLst/>
          </a:prstGeom>
        </p:spPr>
      </p:pic>
      <p:pic>
        <p:nvPicPr>
          <p:cNvPr id="23" name="Picture 22" descr="Layer 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0006" y="2518474"/>
            <a:ext cx="609600" cy="508000"/>
          </a:xfrm>
          <a:prstGeom prst="rect">
            <a:avLst/>
          </a:prstGeom>
        </p:spPr>
      </p:pic>
      <p:pic>
        <p:nvPicPr>
          <p:cNvPr id="24" name="Picture 23" descr="Layer 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9452" y="3191275"/>
            <a:ext cx="190500" cy="355600"/>
          </a:xfrm>
          <a:prstGeom prst="rect">
            <a:avLst/>
          </a:prstGeom>
        </p:spPr>
      </p:pic>
      <p:pic>
        <p:nvPicPr>
          <p:cNvPr id="25" name="Picture 24" descr="Layer 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6897" y="2808918"/>
            <a:ext cx="330200" cy="355600"/>
          </a:xfrm>
          <a:prstGeom prst="rect">
            <a:avLst/>
          </a:prstGeom>
        </p:spPr>
      </p:pic>
      <p:pic>
        <p:nvPicPr>
          <p:cNvPr id="26" name="Picture 25" descr="Layer 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9096" y="3992695"/>
            <a:ext cx="190500" cy="241300"/>
          </a:xfrm>
          <a:prstGeom prst="rect">
            <a:avLst/>
          </a:prstGeom>
        </p:spPr>
      </p:pic>
      <p:pic>
        <p:nvPicPr>
          <p:cNvPr id="27" name="Picture 26"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7821" y="3254775"/>
            <a:ext cx="190500" cy="190500"/>
          </a:xfrm>
          <a:prstGeom prst="rect">
            <a:avLst/>
          </a:prstGeom>
        </p:spPr>
      </p:pic>
      <p:pic>
        <p:nvPicPr>
          <p:cNvPr id="28" name="Picture 27" descr="Layer 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6579" y="4043942"/>
            <a:ext cx="152400" cy="190500"/>
          </a:xfrm>
          <a:prstGeom prst="rect">
            <a:avLst/>
          </a:prstGeom>
        </p:spPr>
      </p:pic>
      <p:pic>
        <p:nvPicPr>
          <p:cNvPr id="29" name="Picture 28" descr="Layer 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09396" y="3254775"/>
            <a:ext cx="330200" cy="152400"/>
          </a:xfrm>
          <a:prstGeom prst="rect">
            <a:avLst/>
          </a:prstGeom>
        </p:spPr>
      </p:pic>
      <p:pic>
        <p:nvPicPr>
          <p:cNvPr id="30" name="Picture 29" descr="Layer 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38110" y="2833980"/>
            <a:ext cx="266700" cy="139700"/>
          </a:xfrm>
          <a:prstGeom prst="rect">
            <a:avLst/>
          </a:prstGeom>
        </p:spPr>
      </p:pic>
      <p:pic>
        <p:nvPicPr>
          <p:cNvPr id="31" name="Picture 30"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1841" y="3712549"/>
            <a:ext cx="190500" cy="190500"/>
          </a:xfrm>
          <a:prstGeom prst="rect">
            <a:avLst/>
          </a:prstGeom>
        </p:spPr>
      </p:pic>
      <p:pic>
        <p:nvPicPr>
          <p:cNvPr id="32" name="Picture 31" descr="Layer 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9700" y="2808918"/>
            <a:ext cx="152400" cy="190500"/>
          </a:xfrm>
          <a:prstGeom prst="rect">
            <a:avLst/>
          </a:prstGeom>
        </p:spPr>
      </p:pic>
      <p:pic>
        <p:nvPicPr>
          <p:cNvPr id="33" name="Picture 32"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1341" y="3064275"/>
            <a:ext cx="190500" cy="190500"/>
          </a:xfrm>
          <a:prstGeom prst="rect">
            <a:avLst/>
          </a:prstGeom>
        </p:spPr>
      </p:pic>
      <p:sp>
        <p:nvSpPr>
          <p:cNvPr id="3" name="TextBox 2"/>
          <p:cNvSpPr txBox="1"/>
          <p:nvPr/>
        </p:nvSpPr>
        <p:spPr>
          <a:xfrm>
            <a:off x="5967044" y="51748"/>
            <a:ext cx="163782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Experimental</a:t>
            </a:r>
          </a:p>
        </p:txBody>
      </p:sp>
      <p:sp>
        <p:nvSpPr>
          <p:cNvPr id="39" name="TextBox 38"/>
          <p:cNvSpPr txBox="1"/>
          <p:nvPr/>
        </p:nvSpPr>
        <p:spPr>
          <a:xfrm>
            <a:off x="5912560" y="2274751"/>
            <a:ext cx="212867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Simulation IF  = 0 </a:t>
            </a:r>
          </a:p>
        </p:txBody>
      </p:sp>
      <p:sp>
        <p:nvSpPr>
          <p:cNvPr id="70" name="Rectangle 69"/>
          <p:cNvSpPr/>
          <p:nvPr/>
        </p:nvSpPr>
        <p:spPr>
          <a:xfrm>
            <a:off x="5941254" y="4607697"/>
            <a:ext cx="2360735" cy="2173111"/>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p>
        </p:txBody>
      </p:sp>
      <p:pic>
        <p:nvPicPr>
          <p:cNvPr id="71" name="Picture 70" descr="Layer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692" y="5795051"/>
            <a:ext cx="330200" cy="342900"/>
          </a:xfrm>
          <a:prstGeom prst="rect">
            <a:avLst/>
          </a:prstGeom>
        </p:spPr>
      </p:pic>
      <p:pic>
        <p:nvPicPr>
          <p:cNvPr id="72" name="Picture 71" descr="Layer 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341" y="5377015"/>
            <a:ext cx="635000" cy="444500"/>
          </a:xfrm>
          <a:prstGeom prst="rect">
            <a:avLst/>
          </a:prstGeom>
        </p:spPr>
      </p:pic>
      <p:pic>
        <p:nvPicPr>
          <p:cNvPr id="73" name="Picture 72" descr="Layer 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0991" y="5525224"/>
            <a:ext cx="609600" cy="508000"/>
          </a:xfrm>
          <a:prstGeom prst="rect">
            <a:avLst/>
          </a:prstGeom>
        </p:spPr>
      </p:pic>
      <p:pic>
        <p:nvPicPr>
          <p:cNvPr id="74" name="Picture 73" descr="Layer 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2642" y="4977029"/>
            <a:ext cx="190500" cy="355600"/>
          </a:xfrm>
          <a:prstGeom prst="rect">
            <a:avLst/>
          </a:prstGeom>
        </p:spPr>
      </p:pic>
      <p:pic>
        <p:nvPicPr>
          <p:cNvPr id="75" name="Picture 74" descr="Layer 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2601" y="6240987"/>
            <a:ext cx="330200" cy="355600"/>
          </a:xfrm>
          <a:prstGeom prst="rect">
            <a:avLst/>
          </a:prstGeom>
        </p:spPr>
      </p:pic>
      <p:pic>
        <p:nvPicPr>
          <p:cNvPr id="76" name="Picture 75" descr="Layer 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0556" y="6263144"/>
            <a:ext cx="190500" cy="241300"/>
          </a:xfrm>
          <a:prstGeom prst="rect">
            <a:avLst/>
          </a:prstGeom>
        </p:spPr>
      </p:pic>
      <p:pic>
        <p:nvPicPr>
          <p:cNvPr id="80" name="Picture 79" descr="Layer 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26602" y="5121094"/>
            <a:ext cx="266700" cy="139700"/>
          </a:xfrm>
          <a:prstGeom prst="rect">
            <a:avLst/>
          </a:prstGeom>
        </p:spPr>
      </p:pic>
      <p:sp>
        <p:nvSpPr>
          <p:cNvPr id="84" name="TextBox 83"/>
          <p:cNvSpPr txBox="1"/>
          <p:nvPr/>
        </p:nvSpPr>
        <p:spPr>
          <a:xfrm>
            <a:off x="5929794" y="4607697"/>
            <a:ext cx="212867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Simulation IF  = 0.90</a:t>
            </a:r>
          </a:p>
        </p:txBody>
      </p:sp>
      <p:pic>
        <p:nvPicPr>
          <p:cNvPr id="100" name="Picture 99" descr="Layer 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12352" y="5455374"/>
            <a:ext cx="266700" cy="139700"/>
          </a:xfrm>
          <a:prstGeom prst="rect">
            <a:avLst/>
          </a:prstGeom>
        </p:spPr>
      </p:pic>
      <p:pic>
        <p:nvPicPr>
          <p:cNvPr id="101" name="Picture 100" descr="Layer 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9320" y="6380799"/>
            <a:ext cx="266700" cy="139700"/>
          </a:xfrm>
          <a:prstGeom prst="rect">
            <a:avLst/>
          </a:prstGeom>
        </p:spPr>
      </p:pic>
      <p:pic>
        <p:nvPicPr>
          <p:cNvPr id="102" name="Picture 101"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3221" y="5629356"/>
            <a:ext cx="190500" cy="190500"/>
          </a:xfrm>
          <a:prstGeom prst="rect">
            <a:avLst/>
          </a:prstGeom>
        </p:spPr>
      </p:pic>
      <p:pic>
        <p:nvPicPr>
          <p:cNvPr id="103" name="Picture 102" descr="Layer 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03221" y="5203010"/>
            <a:ext cx="330200" cy="152400"/>
          </a:xfrm>
          <a:prstGeom prst="rect">
            <a:avLst/>
          </a:prstGeom>
        </p:spPr>
      </p:pic>
      <p:pic>
        <p:nvPicPr>
          <p:cNvPr id="104" name="Picture 103" descr="Layer 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0379" y="6343191"/>
            <a:ext cx="152400" cy="190500"/>
          </a:xfrm>
          <a:prstGeom prst="rect">
            <a:avLst/>
          </a:prstGeom>
        </p:spPr>
      </p:pic>
      <p:pic>
        <p:nvPicPr>
          <p:cNvPr id="105" name="Picture 104"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9103" y="5663629"/>
            <a:ext cx="190500" cy="190500"/>
          </a:xfrm>
          <a:prstGeom prst="rect">
            <a:avLst/>
          </a:prstGeom>
        </p:spPr>
      </p:pic>
      <p:pic>
        <p:nvPicPr>
          <p:cNvPr id="106" name="Picture 105" descr="Layer 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33620" y="5724606"/>
            <a:ext cx="152400" cy="190500"/>
          </a:xfrm>
          <a:prstGeom prst="rect">
            <a:avLst/>
          </a:prstGeom>
        </p:spPr>
      </p:pic>
      <p:pic>
        <p:nvPicPr>
          <p:cNvPr id="113" name="Picture 112" descr="Random.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17790" y="258514"/>
            <a:ext cx="4803648" cy="6492240"/>
          </a:xfrm>
          <a:prstGeom prst="rect">
            <a:avLst/>
          </a:prstGeom>
        </p:spPr>
      </p:pic>
      <p:pic>
        <p:nvPicPr>
          <p:cNvPr id="114" name="Picture 113" descr="022.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17790" y="267498"/>
            <a:ext cx="4803648" cy="6492240"/>
          </a:xfrm>
          <a:prstGeom prst="rect">
            <a:avLst/>
          </a:prstGeom>
        </p:spPr>
      </p:pic>
      <p:pic>
        <p:nvPicPr>
          <p:cNvPr id="115" name="Picture 114" descr="050.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17790" y="258514"/>
            <a:ext cx="4803648" cy="6492240"/>
          </a:xfrm>
          <a:prstGeom prst="rect">
            <a:avLst/>
          </a:prstGeom>
        </p:spPr>
      </p:pic>
      <p:pic>
        <p:nvPicPr>
          <p:cNvPr id="116" name="Picture 115" descr="Overlap.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17790" y="258514"/>
            <a:ext cx="4803648" cy="6492240"/>
          </a:xfrm>
          <a:prstGeom prst="rect">
            <a:avLst/>
          </a:prstGeom>
        </p:spPr>
      </p:pic>
      <p:pic>
        <p:nvPicPr>
          <p:cNvPr id="117" name="Picture 116" descr="094.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617790" y="258514"/>
            <a:ext cx="4803648" cy="6492240"/>
          </a:xfrm>
          <a:prstGeom prst="rect">
            <a:avLst/>
          </a:prstGeom>
        </p:spPr>
      </p:pic>
      <p:pic>
        <p:nvPicPr>
          <p:cNvPr id="118" name="Picture 117" descr="Layer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0006" y="5025844"/>
            <a:ext cx="190500" cy="190500"/>
          </a:xfrm>
          <a:prstGeom prst="rect">
            <a:avLst/>
          </a:prstGeom>
        </p:spPr>
      </p:pic>
    </p:spTree>
    <p:extLst>
      <p:ext uri="{BB962C8B-B14F-4D97-AF65-F5344CB8AC3E}">
        <p14:creationId xmlns:p14="http://schemas.microsoft.com/office/powerpoint/2010/main" val="2159105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3"/>
                                        </p:tgtEl>
                                        <p:attrNameLst>
                                          <p:attrName>style.visibility</p:attrName>
                                        </p:attrNameLst>
                                      </p:cBhvr>
                                      <p:to>
                                        <p:strVal val="visible"/>
                                      </p:to>
                                    </p:set>
                                    <p:animEffect transition="in" filter="fade">
                                      <p:cBhvr>
                                        <p:cTn id="75" dur="500"/>
                                        <p:tgtEl>
                                          <p:spTgt spid="73"/>
                                        </p:tgtEl>
                                      </p:cBhvr>
                                    </p:animEffect>
                                  </p:childTnLst>
                                </p:cTn>
                              </p:par>
                              <p:par>
                                <p:cTn id="76" presetID="10" presetClass="exit" presetSubtype="0" fill="hold" nodeType="withEffect">
                                  <p:stCondLst>
                                    <p:cond delay="0"/>
                                  </p:stCondLst>
                                  <p:childTnLst>
                                    <p:animEffect transition="out" filter="fade">
                                      <p:cBhvr>
                                        <p:cTn id="77" dur="500"/>
                                        <p:tgtEl>
                                          <p:spTgt spid="113"/>
                                        </p:tgtEl>
                                      </p:cBhvr>
                                    </p:animEffect>
                                    <p:set>
                                      <p:cBhvr>
                                        <p:cTn id="78" dur="1" fill="hold">
                                          <p:stCondLst>
                                            <p:cond delay="499"/>
                                          </p:stCondLst>
                                        </p:cTn>
                                        <p:tgtEl>
                                          <p:spTgt spid="11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500"/>
                                        <p:tgtEl>
                                          <p:spTgt spid="7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fade">
                                      <p:cBhvr>
                                        <p:cTn id="88" dur="500"/>
                                        <p:tgtEl>
                                          <p:spTgt spid="7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6"/>
                                        </p:tgtEl>
                                        <p:attrNameLst>
                                          <p:attrName>style.visibility</p:attrName>
                                        </p:attrNameLst>
                                      </p:cBhvr>
                                      <p:to>
                                        <p:strVal val="visible"/>
                                      </p:to>
                                    </p:set>
                                    <p:animEffect transition="in" filter="fade">
                                      <p:cBhvr>
                                        <p:cTn id="93" dur="500"/>
                                        <p:tgtEl>
                                          <p:spTgt spid="7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fade">
                                      <p:cBhvr>
                                        <p:cTn id="98" dur="500"/>
                                        <p:tgtEl>
                                          <p:spTgt spid="72"/>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75"/>
                                        </p:tgtEl>
                                        <p:attrNameLst>
                                          <p:attrName>style.visibility</p:attrName>
                                        </p:attrNameLst>
                                      </p:cBhvr>
                                      <p:to>
                                        <p:strVal val="visible"/>
                                      </p:to>
                                    </p:set>
                                    <p:animEffect transition="in" filter="fade">
                                      <p:cBhvr>
                                        <p:cTn id="103" dur="500"/>
                                        <p:tgtEl>
                                          <p:spTgt spid="7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80"/>
                                        </p:tgtEl>
                                        <p:attrNameLst>
                                          <p:attrName>style.visibility</p:attrName>
                                        </p:attrNameLst>
                                      </p:cBhvr>
                                      <p:to>
                                        <p:strVal val="visible"/>
                                      </p:to>
                                    </p:set>
                                    <p:animEffect transition="in" filter="fade">
                                      <p:cBhvr>
                                        <p:cTn id="108" dur="500"/>
                                        <p:tgtEl>
                                          <p:spTgt spid="80"/>
                                        </p:tgtEl>
                                      </p:cBhvr>
                                    </p:animEffect>
                                  </p:childTnLst>
                                </p:cTn>
                              </p:par>
                              <p:par>
                                <p:cTn id="109" presetID="10" presetClass="entr" presetSubtype="0" fill="hold" nodeType="withEffect">
                                  <p:stCondLst>
                                    <p:cond delay="0"/>
                                  </p:stCondLst>
                                  <p:childTnLst>
                                    <p:set>
                                      <p:cBhvr>
                                        <p:cTn id="110" dur="1" fill="hold">
                                          <p:stCondLst>
                                            <p:cond delay="0"/>
                                          </p:stCondLst>
                                        </p:cTn>
                                        <p:tgtEl>
                                          <p:spTgt spid="114"/>
                                        </p:tgtEl>
                                        <p:attrNameLst>
                                          <p:attrName>style.visibility</p:attrName>
                                        </p:attrNameLst>
                                      </p:cBhvr>
                                      <p:to>
                                        <p:strVal val="visible"/>
                                      </p:to>
                                    </p:set>
                                    <p:animEffect transition="in" filter="fade">
                                      <p:cBhvr>
                                        <p:cTn id="111" dur="500"/>
                                        <p:tgtEl>
                                          <p:spTgt spid="11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80"/>
                                        </p:tgtEl>
                                      </p:cBhvr>
                                    </p:animEffect>
                                    <p:set>
                                      <p:cBhvr>
                                        <p:cTn id="116" dur="1" fill="hold">
                                          <p:stCondLst>
                                            <p:cond delay="499"/>
                                          </p:stCondLst>
                                        </p:cTn>
                                        <p:tgtEl>
                                          <p:spTgt spid="80"/>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100"/>
                                        </p:tgtEl>
                                        <p:attrNameLst>
                                          <p:attrName>style.visibility</p:attrName>
                                        </p:attrNameLst>
                                      </p:cBhvr>
                                      <p:to>
                                        <p:strVal val="visible"/>
                                      </p:to>
                                    </p:set>
                                    <p:animEffect transition="in" filter="fade">
                                      <p:cBhvr>
                                        <p:cTn id="119" dur="500"/>
                                        <p:tgtEl>
                                          <p:spTgt spid="100"/>
                                        </p:tgtEl>
                                      </p:cBhvr>
                                    </p:animEffect>
                                  </p:childTnLst>
                                </p:cTn>
                              </p:par>
                              <p:par>
                                <p:cTn id="120" presetID="10" presetClass="exit" presetSubtype="0" fill="hold" nodeType="withEffect">
                                  <p:stCondLst>
                                    <p:cond delay="0"/>
                                  </p:stCondLst>
                                  <p:childTnLst>
                                    <p:animEffect transition="out" filter="fade">
                                      <p:cBhvr>
                                        <p:cTn id="121" dur="500"/>
                                        <p:tgtEl>
                                          <p:spTgt spid="114"/>
                                        </p:tgtEl>
                                      </p:cBhvr>
                                    </p:animEffect>
                                    <p:set>
                                      <p:cBhvr>
                                        <p:cTn id="122" dur="1" fill="hold">
                                          <p:stCondLst>
                                            <p:cond delay="499"/>
                                          </p:stCondLst>
                                        </p:cTn>
                                        <p:tgtEl>
                                          <p:spTgt spid="114"/>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15"/>
                                        </p:tgtEl>
                                        <p:attrNameLst>
                                          <p:attrName>style.visibility</p:attrName>
                                        </p:attrNameLst>
                                      </p:cBhvr>
                                      <p:to>
                                        <p:strVal val="visible"/>
                                      </p:to>
                                    </p:set>
                                    <p:animEffect transition="in" filter="fade">
                                      <p:cBhvr>
                                        <p:cTn id="125" dur="500"/>
                                        <p:tgtEl>
                                          <p:spTgt spid="115"/>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101"/>
                                        </p:tgtEl>
                                        <p:attrNameLst>
                                          <p:attrName>style.visibility</p:attrName>
                                        </p:attrNameLst>
                                      </p:cBhvr>
                                      <p:to>
                                        <p:strVal val="visible"/>
                                      </p:to>
                                    </p:set>
                                    <p:animEffect transition="in" filter="fade">
                                      <p:cBhvr>
                                        <p:cTn id="130" dur="500"/>
                                        <p:tgtEl>
                                          <p:spTgt spid="101"/>
                                        </p:tgtEl>
                                      </p:cBhvr>
                                    </p:animEffect>
                                  </p:childTnLst>
                                </p:cTn>
                              </p:par>
                              <p:par>
                                <p:cTn id="131" presetID="10" presetClass="exit" presetSubtype="0" fill="hold" nodeType="withEffect">
                                  <p:stCondLst>
                                    <p:cond delay="0"/>
                                  </p:stCondLst>
                                  <p:childTnLst>
                                    <p:animEffect transition="out" filter="fade">
                                      <p:cBhvr>
                                        <p:cTn id="132" dur="500"/>
                                        <p:tgtEl>
                                          <p:spTgt spid="100"/>
                                        </p:tgtEl>
                                      </p:cBhvr>
                                    </p:animEffect>
                                    <p:set>
                                      <p:cBhvr>
                                        <p:cTn id="133" dur="1" fill="hold">
                                          <p:stCondLst>
                                            <p:cond delay="499"/>
                                          </p:stCondLst>
                                        </p:cTn>
                                        <p:tgtEl>
                                          <p:spTgt spid="100"/>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15"/>
                                        </p:tgtEl>
                                      </p:cBhvr>
                                    </p:animEffect>
                                    <p:set>
                                      <p:cBhvr>
                                        <p:cTn id="136" dur="1" fill="hold">
                                          <p:stCondLst>
                                            <p:cond delay="499"/>
                                          </p:stCondLst>
                                        </p:cTn>
                                        <p:tgtEl>
                                          <p:spTgt spid="11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116"/>
                                        </p:tgtEl>
                                        <p:attrNameLst>
                                          <p:attrName>style.visibility</p:attrName>
                                        </p:attrNameLst>
                                      </p:cBhvr>
                                      <p:to>
                                        <p:strVal val="visible"/>
                                      </p:to>
                                    </p:set>
                                    <p:animEffect transition="in" filter="fade">
                                      <p:cBhvr>
                                        <p:cTn id="139" dur="500"/>
                                        <p:tgtEl>
                                          <p:spTgt spid="116"/>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103"/>
                                        </p:tgtEl>
                                        <p:attrNameLst>
                                          <p:attrName>style.visibility</p:attrName>
                                        </p:attrNameLst>
                                      </p:cBhvr>
                                      <p:to>
                                        <p:strVal val="visible"/>
                                      </p:to>
                                    </p:set>
                                    <p:animEffect transition="in" filter="fade">
                                      <p:cBhvr>
                                        <p:cTn id="144" dur="500"/>
                                        <p:tgtEl>
                                          <p:spTgt spid="103"/>
                                        </p:tgtEl>
                                      </p:cBhvr>
                                    </p:animEffect>
                                  </p:childTnLst>
                                </p:cTn>
                              </p:par>
                              <p:par>
                                <p:cTn id="145" presetID="10" presetClass="exit" presetSubtype="0" fill="hold" nodeType="withEffect">
                                  <p:stCondLst>
                                    <p:cond delay="0"/>
                                  </p:stCondLst>
                                  <p:childTnLst>
                                    <p:animEffect transition="out" filter="fade">
                                      <p:cBhvr>
                                        <p:cTn id="146" dur="500"/>
                                        <p:tgtEl>
                                          <p:spTgt spid="116"/>
                                        </p:tgtEl>
                                      </p:cBhvr>
                                    </p:animEffect>
                                    <p:set>
                                      <p:cBhvr>
                                        <p:cTn id="147" dur="1" fill="hold">
                                          <p:stCondLst>
                                            <p:cond delay="499"/>
                                          </p:stCondLst>
                                        </p:cTn>
                                        <p:tgtEl>
                                          <p:spTgt spid="116"/>
                                        </p:tgtEl>
                                        <p:attrNameLst>
                                          <p:attrName>style.visibility</p:attrName>
                                        </p:attrNameLst>
                                      </p:cBhvr>
                                      <p:to>
                                        <p:strVal val="hidden"/>
                                      </p:to>
                                    </p:set>
                                  </p:childTnLst>
                                </p:cTn>
                              </p:par>
                              <p:par>
                                <p:cTn id="148" presetID="10" presetClass="entr" presetSubtype="0" fill="hold" nodeType="withEffect">
                                  <p:stCondLst>
                                    <p:cond delay="0"/>
                                  </p:stCondLst>
                                  <p:childTnLst>
                                    <p:set>
                                      <p:cBhvr>
                                        <p:cTn id="149" dur="1" fill="hold">
                                          <p:stCondLst>
                                            <p:cond delay="0"/>
                                          </p:stCondLst>
                                        </p:cTn>
                                        <p:tgtEl>
                                          <p:spTgt spid="117"/>
                                        </p:tgtEl>
                                        <p:attrNameLst>
                                          <p:attrName>style.visibility</p:attrName>
                                        </p:attrNameLst>
                                      </p:cBhvr>
                                      <p:to>
                                        <p:strVal val="visible"/>
                                      </p:to>
                                    </p:set>
                                    <p:animEffect transition="in" filter="fade">
                                      <p:cBhvr>
                                        <p:cTn id="150" dur="500"/>
                                        <p:tgtEl>
                                          <p:spTgt spid="117"/>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104"/>
                                        </p:tgtEl>
                                        <p:attrNameLst>
                                          <p:attrName>style.visibility</p:attrName>
                                        </p:attrNameLst>
                                      </p:cBhvr>
                                      <p:to>
                                        <p:strVal val="visible"/>
                                      </p:to>
                                    </p:set>
                                    <p:animEffect transition="in" filter="fade">
                                      <p:cBhvr>
                                        <p:cTn id="155" dur="500"/>
                                        <p:tgtEl>
                                          <p:spTgt spid="104"/>
                                        </p:tgtEl>
                                      </p:cBhvr>
                                    </p:animEffect>
                                  </p:childTnLst>
                                </p:cTn>
                              </p:par>
                              <p:par>
                                <p:cTn id="156" presetID="10" presetClass="exit" presetSubtype="0" fill="hold" nodeType="withEffect">
                                  <p:stCondLst>
                                    <p:cond delay="0"/>
                                  </p:stCondLst>
                                  <p:childTnLst>
                                    <p:animEffect transition="out" filter="fade">
                                      <p:cBhvr>
                                        <p:cTn id="157" dur="500"/>
                                        <p:tgtEl>
                                          <p:spTgt spid="117"/>
                                        </p:tgtEl>
                                      </p:cBhvr>
                                    </p:animEffect>
                                    <p:set>
                                      <p:cBhvr>
                                        <p:cTn id="158" dur="1" fill="hold">
                                          <p:stCondLst>
                                            <p:cond delay="499"/>
                                          </p:stCondLst>
                                        </p:cTn>
                                        <p:tgtEl>
                                          <p:spTgt spid="117"/>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102"/>
                                        </p:tgtEl>
                                        <p:attrNameLst>
                                          <p:attrName>style.visibility</p:attrName>
                                        </p:attrNameLst>
                                      </p:cBhvr>
                                      <p:to>
                                        <p:strVal val="visible"/>
                                      </p:to>
                                    </p:set>
                                    <p:animEffect transition="in" filter="fade">
                                      <p:cBhvr>
                                        <p:cTn id="163" dur="500"/>
                                        <p:tgtEl>
                                          <p:spTgt spid="102"/>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105"/>
                                        </p:tgtEl>
                                        <p:attrNameLst>
                                          <p:attrName>style.visibility</p:attrName>
                                        </p:attrNameLst>
                                      </p:cBhvr>
                                      <p:to>
                                        <p:strVal val="visible"/>
                                      </p:to>
                                    </p:set>
                                    <p:animEffect transition="in" filter="fade">
                                      <p:cBhvr>
                                        <p:cTn id="168" dur="500"/>
                                        <p:tgtEl>
                                          <p:spTgt spid="105"/>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106"/>
                                        </p:tgtEl>
                                        <p:attrNameLst>
                                          <p:attrName>style.visibility</p:attrName>
                                        </p:attrNameLst>
                                      </p:cBhvr>
                                      <p:to>
                                        <p:strVal val="visible"/>
                                      </p:to>
                                    </p:set>
                                    <p:animEffect transition="in" filter="fade">
                                      <p:cBhvr>
                                        <p:cTn id="173" dur="500"/>
                                        <p:tgtEl>
                                          <p:spTgt spid="106"/>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118"/>
                                        </p:tgtEl>
                                        <p:attrNameLst>
                                          <p:attrName>style.visibility</p:attrName>
                                        </p:attrNameLst>
                                      </p:cBhvr>
                                      <p:to>
                                        <p:strVal val="visible"/>
                                      </p:to>
                                    </p:set>
                                    <p:animEffect transition="in" filter="fade">
                                      <p:cBhvr>
                                        <p:cTn id="178"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4800"/>
            <a:ext cx="8229600" cy="1143000"/>
          </a:xfrm>
        </p:spPr>
        <p:txBody>
          <a:bodyPr>
            <a:normAutofit/>
          </a:bodyPr>
          <a:lstStyle/>
          <a:p>
            <a:r>
              <a:rPr lang="en-US" sz="2800" b="1" kern="1200" dirty="0">
                <a:solidFill>
                  <a:schemeClr val="tx1"/>
                </a:solidFill>
                <a:latin typeface="Comic Sans MS" pitchFamily="66" charset="0"/>
                <a:ea typeface="+mn-ea"/>
                <a:cs typeface="+mn-cs"/>
              </a:rPr>
              <a:t>Example of Simulation</a:t>
            </a:r>
          </a:p>
        </p:txBody>
      </p:sp>
      <p:pic>
        <p:nvPicPr>
          <p:cNvPr id="5" name="Picture 4" descr="Works_in_progress-0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57922" y="990600"/>
            <a:ext cx="6665976" cy="5867400"/>
          </a:xfrm>
          <a:prstGeom prst="rect">
            <a:avLst/>
          </a:prstGeom>
        </p:spPr>
      </p:pic>
      <p:sp>
        <p:nvSpPr>
          <p:cNvPr id="4" name="TextBox 3"/>
          <p:cNvSpPr txBox="1"/>
          <p:nvPr/>
        </p:nvSpPr>
        <p:spPr>
          <a:xfrm>
            <a:off x="7693721" y="5817679"/>
            <a:ext cx="1318484"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Scale:</a:t>
            </a:r>
            <a:r>
              <a:rPr kumimoji="0" lang="el-GR" sz="1400" b="0" i="0" u="none" strike="noStrike" kern="0" cap="none" spc="0" normalizeH="0" baseline="0" noProof="0" dirty="0">
                <a:ln>
                  <a:noFill/>
                </a:ln>
                <a:solidFill>
                  <a:sysClr val="windowText" lastClr="000000"/>
                </a:solidFill>
                <a:effectLst/>
                <a:uLnTx/>
                <a:uFillTx/>
              </a:rPr>
              <a:t>2</a:t>
            </a:r>
            <a:r>
              <a:rPr kumimoji="0" lang="en-US" sz="1400" b="0" i="0" u="none" strike="noStrike" kern="0" cap="none" spc="0" normalizeH="0" baseline="0" noProof="0" dirty="0">
                <a:ln>
                  <a:noFill/>
                </a:ln>
                <a:solidFill>
                  <a:sysClr val="windowText" lastClr="000000"/>
                </a:solidFill>
                <a:effectLst/>
                <a:uLnTx/>
                <a:uFillTx/>
              </a:rPr>
              <a:t> </a:t>
            </a:r>
            <a:r>
              <a:rPr kumimoji="0" lang="el-GR" sz="1400" b="0" i="0" u="none" strike="noStrike" kern="0" cap="none" spc="0" normalizeH="0" baseline="0" noProof="0" dirty="0">
                <a:ln>
                  <a:noFill/>
                </a:ln>
                <a:solidFill>
                  <a:sysClr val="windowText" lastClr="000000"/>
                </a:solidFill>
                <a:effectLst/>
                <a:uLnTx/>
                <a:uFillTx/>
              </a:rPr>
              <a:t>μm</a:t>
            </a:r>
            <a:endParaRPr kumimoji="0" lang="en-US" sz="1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Magnification:  500 nm</a:t>
            </a:r>
          </a:p>
        </p:txBody>
      </p:sp>
      <p:sp>
        <p:nvSpPr>
          <p:cNvPr id="6"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1933540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228600"/>
            <a:ext cx="7620000" cy="1143000"/>
          </a:xfrm>
        </p:spPr>
        <p:txBody>
          <a:bodyPr>
            <a:noAutofit/>
          </a:bodyPr>
          <a:lstStyle/>
          <a:p>
            <a:r>
              <a:rPr lang="en-US" sz="2800" b="1" kern="1200" dirty="0">
                <a:solidFill>
                  <a:schemeClr val="tx1"/>
                </a:solidFill>
                <a:latin typeface="Comic Sans MS" pitchFamily="66" charset="0"/>
                <a:ea typeface="+mn-ea"/>
                <a:cs typeface="+mn-cs"/>
              </a:rPr>
              <a:t>Interaction Factor with images of different cluster densities</a:t>
            </a:r>
            <a:br>
              <a:rPr lang="en-US" sz="3600" dirty="0"/>
            </a:br>
            <a:endParaRPr lang="en-US" sz="3600" dirty="0"/>
          </a:p>
        </p:txBody>
      </p:sp>
      <p:pic>
        <p:nvPicPr>
          <p:cNvPr id="5" name="Picture 4" descr="Works_in_progress-04.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3297" y="1417638"/>
            <a:ext cx="9529169" cy="5241043"/>
          </a:xfrm>
          <a:prstGeom prst="rect">
            <a:avLst/>
          </a:prstGeom>
        </p:spPr>
      </p:pic>
      <p:sp>
        <p:nvSpPr>
          <p:cNvPr id="4" name="Line 88"/>
          <p:cNvSpPr>
            <a:spLocks noChangeShapeType="1"/>
          </p:cNvSpPr>
          <p:nvPr/>
        </p:nvSpPr>
        <p:spPr bwMode="auto">
          <a:xfrm>
            <a:off x="609600" y="990600"/>
            <a:ext cx="7924800" cy="0"/>
          </a:xfrm>
          <a:prstGeom prst="line">
            <a:avLst/>
          </a:prstGeom>
          <a:noFill/>
          <a:ln w="31750">
            <a:solidFill>
              <a:srgbClr val="CC3300"/>
            </a:solidFill>
            <a:round/>
            <a:headEnd/>
            <a:tailEnd/>
          </a:ln>
        </p:spPr>
        <p:txBody>
          <a:bodyPr/>
          <a:lstStyle/>
          <a:p>
            <a:endParaRPr lang="en-US"/>
          </a:p>
        </p:txBody>
      </p:sp>
    </p:spTree>
    <p:extLst>
      <p:ext uri="{BB962C8B-B14F-4D97-AF65-F5344CB8AC3E}">
        <p14:creationId xmlns:p14="http://schemas.microsoft.com/office/powerpoint/2010/main" val="3073182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png"/>
          <p:cNvPicPr/>
          <p:nvPr/>
        </p:nvPicPr>
        <p:blipFill>
          <a:blip r:embed="rId2" cstate="print"/>
          <a:srcRect l="3118" t="5248" b="4295"/>
          <a:stretch>
            <a:fillRect/>
          </a:stretch>
        </p:blipFill>
        <p:spPr>
          <a:xfrm>
            <a:off x="1981200" y="1215258"/>
            <a:ext cx="6807199" cy="5235033"/>
          </a:xfrm>
          <a:prstGeom prst="rect">
            <a:avLst/>
          </a:prstGeom>
        </p:spPr>
      </p:pic>
      <p:sp>
        <p:nvSpPr>
          <p:cNvPr id="3" name="Rectangle 2"/>
          <p:cNvSpPr/>
          <p:nvPr/>
        </p:nvSpPr>
        <p:spPr>
          <a:xfrm>
            <a:off x="1596340" y="1165563"/>
            <a:ext cx="372868" cy="39846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5203" y="685800"/>
            <a:ext cx="1587425"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dirty="0" err="1">
                <a:solidFill>
                  <a:schemeClr val="tx1"/>
                </a:solidFill>
                <a:ea typeface="ＭＳ Ｐゴシック" pitchFamily="-110" charset="-128"/>
                <a:cs typeface="ＭＳ Ｐゴシック" pitchFamily="-110" charset="-128"/>
              </a:rPr>
              <a:t>α</a:t>
            </a:r>
            <a:r>
              <a:rPr lang="en-US" dirty="0">
                <a:solidFill>
                  <a:schemeClr val="tx1"/>
                </a:solidFill>
                <a:ea typeface="ＭＳ Ｐゴシック" pitchFamily="-110" charset="-128"/>
                <a:cs typeface="ＭＳ Ｐゴシック" pitchFamily="-110" charset="-128"/>
              </a:rPr>
              <a:t>-factor release</a:t>
            </a:r>
          </a:p>
        </p:txBody>
      </p:sp>
      <p:sp>
        <p:nvSpPr>
          <p:cNvPr id="8" name="Rectangle 7"/>
          <p:cNvSpPr/>
          <p:nvPr/>
        </p:nvSpPr>
        <p:spPr>
          <a:xfrm>
            <a:off x="3657600" y="533400"/>
            <a:ext cx="5237331" cy="400110"/>
          </a:xfrm>
          <a:prstGeom prst="rect">
            <a:avLst/>
          </a:prstGeom>
        </p:spPr>
        <p:txBody>
          <a:bodyPr wrap="none">
            <a:spAutoFit/>
          </a:bodyPr>
          <a:lstStyle/>
          <a:p>
            <a:r>
              <a:rPr lang="en-US" sz="2000" b="1" dirty="0">
                <a:latin typeface="Comic Sans MS" pitchFamily="66" charset="0"/>
              </a:rPr>
              <a:t>Time-resolved GINS </a:t>
            </a:r>
            <a:r>
              <a:rPr lang="en-US" sz="2000" b="1" dirty="0" err="1">
                <a:latin typeface="Comic Sans MS" pitchFamily="66" charset="0"/>
              </a:rPr>
              <a:t>ChIP</a:t>
            </a:r>
            <a:r>
              <a:rPr lang="en-US" sz="2000" b="1" dirty="0">
                <a:latin typeface="Comic Sans MS" pitchFamily="66" charset="0"/>
              </a:rPr>
              <a:t>-chip in yeast</a:t>
            </a:r>
          </a:p>
        </p:txBody>
      </p:sp>
      <p:sp>
        <p:nvSpPr>
          <p:cNvPr id="10" name="TextBox 9"/>
          <p:cNvSpPr txBox="1"/>
          <p:nvPr/>
        </p:nvSpPr>
        <p:spPr>
          <a:xfrm>
            <a:off x="1955799" y="896726"/>
            <a:ext cx="1731063" cy="369332"/>
          </a:xfrm>
          <a:prstGeom prst="rect">
            <a:avLst/>
          </a:prstGeom>
          <a:noFill/>
        </p:spPr>
        <p:txBody>
          <a:bodyPr wrap="none" rtlCol="0">
            <a:spAutoFit/>
          </a:bodyPr>
          <a:lstStyle/>
          <a:p>
            <a:r>
              <a:rPr lang="en-US" dirty="0"/>
              <a:t>Chromosome 16</a:t>
            </a:r>
          </a:p>
        </p:txBody>
      </p:sp>
      <p:pic>
        <p:nvPicPr>
          <p:cNvPr id="11" name="Picture 10" descr="Fig1.png"/>
          <p:cNvPicPr>
            <a:picLocks noChangeAspect="1"/>
          </p:cNvPicPr>
          <p:nvPr/>
        </p:nvPicPr>
        <p:blipFill>
          <a:blip r:embed="rId3" cstate="print"/>
          <a:srcRect l="4656" t="11554" r="76788"/>
          <a:stretch>
            <a:fillRect/>
          </a:stretch>
        </p:blipFill>
        <p:spPr>
          <a:xfrm>
            <a:off x="279400" y="1140163"/>
            <a:ext cx="1752599" cy="5371996"/>
          </a:xfrm>
          <a:prstGeom prst="rect">
            <a:avLst/>
          </a:prstGeom>
        </p:spPr>
      </p:pic>
      <p:sp>
        <p:nvSpPr>
          <p:cNvPr id="9"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12" name="Rectangle 11"/>
          <p:cNvSpPr/>
          <p:nvPr/>
        </p:nvSpPr>
        <p:spPr>
          <a:xfrm>
            <a:off x="2021964" y="0"/>
            <a:ext cx="5065810" cy="523220"/>
          </a:xfrm>
          <a:prstGeom prst="rect">
            <a:avLst/>
          </a:prstGeom>
        </p:spPr>
        <p:txBody>
          <a:bodyPr wrap="none">
            <a:spAutoFit/>
          </a:bodyPr>
          <a:lstStyle/>
          <a:p>
            <a:pPr algn="ctr"/>
            <a:r>
              <a:rPr lang="en-US" sz="2800" b="1" dirty="0">
                <a:latin typeface="Comic Sans MS" pitchFamily="66" charset="0"/>
              </a:rPr>
              <a:t>Replication Fork Progression</a:t>
            </a:r>
          </a:p>
        </p:txBody>
      </p:sp>
      <p:sp>
        <p:nvSpPr>
          <p:cNvPr id="13" name="Rectangle 12"/>
          <p:cNvSpPr/>
          <p:nvPr/>
        </p:nvSpPr>
        <p:spPr>
          <a:xfrm>
            <a:off x="0" y="6396335"/>
            <a:ext cx="9144000" cy="461665"/>
          </a:xfrm>
          <a:prstGeom prst="rect">
            <a:avLst/>
          </a:prstGeom>
        </p:spPr>
        <p:txBody>
          <a:bodyPr wrap="square">
            <a:spAutoFit/>
          </a:bodyPr>
          <a:lstStyle/>
          <a:p>
            <a:r>
              <a:rPr lang="en-US" sz="1200" dirty="0">
                <a:latin typeface="Comic Sans MS" pitchFamily="66" charset="0"/>
              </a:rPr>
              <a:t>M.D. </a:t>
            </a:r>
            <a:r>
              <a:rPr lang="en-US" sz="1200" dirty="0" err="1">
                <a:latin typeface="Comic Sans MS" pitchFamily="66" charset="0"/>
              </a:rPr>
              <a:t>Sekedat</a:t>
            </a:r>
            <a:r>
              <a:rPr lang="en-US" sz="1200" dirty="0">
                <a:latin typeface="Comic Sans MS" pitchFamily="66" charset="0"/>
              </a:rPr>
              <a:t>, D. Fenyö, R.S. Rogers, A.J. Tackett, J.D. </a:t>
            </a:r>
            <a:r>
              <a:rPr lang="en-US" sz="1200" dirty="0" err="1">
                <a:latin typeface="Comic Sans MS" pitchFamily="66" charset="0"/>
              </a:rPr>
              <a:t>Aitchison</a:t>
            </a:r>
            <a:r>
              <a:rPr lang="en-US" sz="1200" dirty="0">
                <a:latin typeface="Comic Sans MS" pitchFamily="66" charset="0"/>
              </a:rPr>
              <a:t>, B.T. </a:t>
            </a:r>
            <a:r>
              <a:rPr lang="en-US" sz="1200" dirty="0" err="1">
                <a:latin typeface="Comic Sans MS" pitchFamily="66" charset="0"/>
              </a:rPr>
              <a:t>Chait</a:t>
            </a:r>
            <a:r>
              <a:rPr lang="en-US" sz="1200" dirty="0">
                <a:latin typeface="Comic Sans MS" pitchFamily="66" charset="0"/>
              </a:rPr>
              <a:t>, "</a:t>
            </a:r>
            <a:r>
              <a:rPr lang="en-US" sz="1200" b="1" dirty="0">
                <a:latin typeface="Comic Sans MS" pitchFamily="66" charset="0"/>
              </a:rPr>
              <a:t>GINS motion reveals replication fork progression is remarkably uniform throughout the yeast genome</a:t>
            </a:r>
            <a:r>
              <a:rPr lang="en-US" sz="1200" dirty="0">
                <a:latin typeface="Comic Sans MS" pitchFamily="66" charset="0"/>
              </a:rPr>
              <a:t>", Mol </a:t>
            </a:r>
            <a:r>
              <a:rPr lang="en-US" sz="1200" dirty="0" err="1">
                <a:latin typeface="Comic Sans MS" pitchFamily="66" charset="0"/>
              </a:rPr>
              <a:t>Syst</a:t>
            </a:r>
            <a:r>
              <a:rPr lang="en-US" sz="1200" dirty="0">
                <a:latin typeface="Comic Sans MS" pitchFamily="66" charset="0"/>
              </a:rPr>
              <a:t> Biol. 6 (2010) 353.</a:t>
            </a:r>
          </a:p>
        </p:txBody>
      </p:sp>
    </p:spTree>
    <p:extLst>
      <p:ext uri="{BB962C8B-B14F-4D97-AF65-F5344CB8AC3E}">
        <p14:creationId xmlns:p14="http://schemas.microsoft.com/office/powerpoint/2010/main" val="1577297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609600"/>
            <a:ext cx="77724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400" b="1" dirty="0">
                <a:latin typeface="Comic Sans MS" pitchFamily="66" charset="0"/>
              </a:rPr>
              <a:t>Summary of GINS Dynamics</a:t>
            </a:r>
          </a:p>
        </p:txBody>
      </p:sp>
      <p:sp>
        <p:nvSpPr>
          <p:cNvPr id="4" name="TextBox 3"/>
          <p:cNvSpPr txBox="1"/>
          <p:nvPr/>
        </p:nvSpPr>
        <p:spPr>
          <a:xfrm>
            <a:off x="533400" y="1574800"/>
            <a:ext cx="8092899" cy="2400657"/>
          </a:xfrm>
          <a:prstGeom prst="rect">
            <a:avLst/>
          </a:prstGeom>
          <a:noFill/>
        </p:spPr>
        <p:txBody>
          <a:bodyPr wrap="square" rtlCol="0">
            <a:spAutoFit/>
          </a:bodyPr>
          <a:lstStyle/>
          <a:p>
            <a:pPr>
              <a:spcAft>
                <a:spcPts val="1800"/>
              </a:spcAft>
              <a:buFont typeface="Arial"/>
              <a:buChar char="•"/>
            </a:pPr>
            <a:r>
              <a:rPr lang="en-US" sz="2400" dirty="0">
                <a:latin typeface="Comic Sans MS" pitchFamily="66" charset="0"/>
              </a:rPr>
              <a:t>303 active origins fire in the first 10-15 min of S phase</a:t>
            </a:r>
          </a:p>
          <a:p>
            <a:pPr>
              <a:spcAft>
                <a:spcPts val="1800"/>
              </a:spcAft>
              <a:buFont typeface="Arial"/>
              <a:buChar char="•"/>
            </a:pPr>
            <a:r>
              <a:rPr lang="en-US" sz="2400" dirty="0">
                <a:latin typeface="Comic Sans MS" pitchFamily="66" charset="0"/>
              </a:rPr>
              <a:t>Once fired, forks move at an almost constant rate of 1.6 ± 0.3 kb/min</a:t>
            </a:r>
          </a:p>
          <a:p>
            <a:pPr>
              <a:spcAft>
                <a:spcPts val="1800"/>
              </a:spcAft>
              <a:buFont typeface="Arial"/>
              <a:buChar char="•"/>
            </a:pPr>
            <a:r>
              <a:rPr lang="en-US" sz="2400" dirty="0">
                <a:latin typeface="Comic Sans MS" pitchFamily="66" charset="0"/>
              </a:rPr>
              <a:t>This movement is largely symmetrical</a:t>
            </a:r>
          </a:p>
        </p:txBody>
      </p:sp>
      <p:sp>
        <p:nvSpPr>
          <p:cNvPr id="5" name="TextBox 4"/>
          <p:cNvSpPr txBox="1"/>
          <p:nvPr/>
        </p:nvSpPr>
        <p:spPr>
          <a:xfrm>
            <a:off x="1241601" y="4991795"/>
            <a:ext cx="6660798" cy="1384995"/>
          </a:xfrm>
          <a:prstGeom prst="rect">
            <a:avLst/>
          </a:prstGeom>
          <a:noFill/>
          <a:ln>
            <a:solidFill>
              <a:schemeClr val="accent2"/>
            </a:solidFill>
          </a:ln>
        </p:spPr>
        <p:txBody>
          <a:bodyPr wrap="square" rtlCol="0">
            <a:spAutoFit/>
          </a:bodyPr>
          <a:lstStyle/>
          <a:p>
            <a:pPr algn="ctr"/>
            <a:r>
              <a:rPr lang="en-US" sz="2800" dirty="0">
                <a:latin typeface="Comic Sans MS" pitchFamily="66" charset="0"/>
              </a:rPr>
              <a:t>Once a replication fork begins to move, its behavior is essentially independent of position in the genome.</a:t>
            </a:r>
          </a:p>
        </p:txBody>
      </p:sp>
      <p:sp>
        <p:nvSpPr>
          <p:cNvPr id="6"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7" name="Rectangle 6"/>
          <p:cNvSpPr/>
          <p:nvPr/>
        </p:nvSpPr>
        <p:spPr>
          <a:xfrm>
            <a:off x="2021964" y="0"/>
            <a:ext cx="5065810" cy="523220"/>
          </a:xfrm>
          <a:prstGeom prst="rect">
            <a:avLst/>
          </a:prstGeom>
        </p:spPr>
        <p:txBody>
          <a:bodyPr wrap="none">
            <a:spAutoFit/>
          </a:bodyPr>
          <a:lstStyle/>
          <a:p>
            <a:pPr algn="ctr"/>
            <a:r>
              <a:rPr lang="en-US" sz="2800" b="1" dirty="0">
                <a:latin typeface="Comic Sans MS" pitchFamily="66" charset="0"/>
              </a:rPr>
              <a:t>Replication Fork Progression</a:t>
            </a:r>
          </a:p>
        </p:txBody>
      </p:sp>
    </p:spTree>
    <p:extLst>
      <p:ext uri="{BB962C8B-B14F-4D97-AF65-F5344CB8AC3E}">
        <p14:creationId xmlns:p14="http://schemas.microsoft.com/office/powerpoint/2010/main" val="928831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600" b="1" dirty="0">
                <a:latin typeface="Comic Sans MS" pitchFamily="66" charset="0"/>
              </a:rPr>
              <a:t>A Tool for Learning Statistics: Central Limit Theorem</a:t>
            </a:r>
            <a:endParaRPr lang="sv-SE" sz="2600" b="1" dirty="0">
              <a:latin typeface="Comic Sans MS" pitchFamily="66" charset="0"/>
            </a:endParaRPr>
          </a:p>
        </p:txBody>
      </p:sp>
      <p:sp>
        <p:nvSpPr>
          <p:cNvPr id="18" name="Rectangle 2">
            <a:extLst>
              <a:ext uri="{FF2B5EF4-FFF2-40B4-BE49-F238E27FC236}">
                <a16:creationId xmlns:a16="http://schemas.microsoft.com/office/drawing/2014/main" id="{A77F04A8-6DE6-4D57-8451-844FE9B28E10}"/>
              </a:ext>
            </a:extLst>
          </p:cNvPr>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2" name="Line 88">
            <a:extLst>
              <a:ext uri="{FF2B5EF4-FFF2-40B4-BE49-F238E27FC236}">
                <a16:creationId xmlns:a16="http://schemas.microsoft.com/office/drawing/2014/main" id="{FEC0A7A1-5EC8-454D-AB2E-9EFA783260F8}"/>
              </a:ext>
            </a:extLst>
          </p:cNvPr>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25" name="Rectangle 24">
            <a:extLst>
              <a:ext uri="{FF2B5EF4-FFF2-40B4-BE49-F238E27FC236}">
                <a16:creationId xmlns:a16="http://schemas.microsoft.com/office/drawing/2014/main" id="{77D28510-5515-4E68-8CCC-8F2D46574C82}"/>
              </a:ext>
            </a:extLst>
          </p:cNvPr>
          <p:cNvSpPr/>
          <p:nvPr/>
        </p:nvSpPr>
        <p:spPr>
          <a:xfrm>
            <a:off x="7019827" y="533400"/>
            <a:ext cx="1981200" cy="338554"/>
          </a:xfrm>
          <a:prstGeom prst="rect">
            <a:avLst/>
          </a:prstGeom>
        </p:spPr>
        <p:txBody>
          <a:bodyPr wrap="square">
            <a:spAutoFit/>
          </a:bodyPr>
          <a:lstStyle/>
          <a:p>
            <a:pPr marL="0" lvl="1" algn="ctr"/>
            <a:r>
              <a:rPr lang="en-US" sz="1600" dirty="0">
                <a:latin typeface="Comic Sans MS" pitchFamily="66" charset="0"/>
              </a:rPr>
              <a:t>Complex </a:t>
            </a:r>
          </a:p>
        </p:txBody>
      </p:sp>
      <p:sp>
        <p:nvSpPr>
          <p:cNvPr id="26" name="Rectangle 25">
            <a:extLst>
              <a:ext uri="{FF2B5EF4-FFF2-40B4-BE49-F238E27FC236}">
                <a16:creationId xmlns:a16="http://schemas.microsoft.com/office/drawing/2014/main" id="{0062728E-318D-4E4D-AC58-8624A97B3FEE}"/>
              </a:ext>
            </a:extLst>
          </p:cNvPr>
          <p:cNvSpPr/>
          <p:nvPr/>
        </p:nvSpPr>
        <p:spPr>
          <a:xfrm>
            <a:off x="228600" y="533400"/>
            <a:ext cx="1981200" cy="338554"/>
          </a:xfrm>
          <a:prstGeom prst="rect">
            <a:avLst/>
          </a:prstGeom>
        </p:spPr>
        <p:txBody>
          <a:bodyPr wrap="square">
            <a:spAutoFit/>
          </a:bodyPr>
          <a:lstStyle/>
          <a:p>
            <a:pPr marL="0" lvl="1" algn="ctr"/>
            <a:r>
              <a:rPr lang="en-US" sz="1600" dirty="0">
                <a:latin typeface="Comic Sans MS" pitchFamily="66" charset="0"/>
              </a:rPr>
              <a:t>Normal</a:t>
            </a:r>
          </a:p>
        </p:txBody>
      </p:sp>
      <p:sp>
        <p:nvSpPr>
          <p:cNvPr id="28" name="Rectangle 27">
            <a:extLst>
              <a:ext uri="{FF2B5EF4-FFF2-40B4-BE49-F238E27FC236}">
                <a16:creationId xmlns:a16="http://schemas.microsoft.com/office/drawing/2014/main" id="{0C7C073A-8FA6-44D1-AAFD-183B5C315484}"/>
              </a:ext>
            </a:extLst>
          </p:cNvPr>
          <p:cNvSpPr/>
          <p:nvPr/>
        </p:nvSpPr>
        <p:spPr>
          <a:xfrm>
            <a:off x="2505173" y="533400"/>
            <a:ext cx="1981200" cy="338554"/>
          </a:xfrm>
          <a:prstGeom prst="rect">
            <a:avLst/>
          </a:prstGeom>
        </p:spPr>
        <p:txBody>
          <a:bodyPr wrap="square">
            <a:spAutoFit/>
          </a:bodyPr>
          <a:lstStyle/>
          <a:p>
            <a:pPr marL="0" lvl="1" algn="ctr"/>
            <a:r>
              <a:rPr lang="en-US" sz="1600" dirty="0">
                <a:latin typeface="Comic Sans MS" pitchFamily="66" charset="0"/>
              </a:rPr>
              <a:t>Skewed</a:t>
            </a:r>
          </a:p>
        </p:txBody>
      </p:sp>
      <p:sp>
        <p:nvSpPr>
          <p:cNvPr id="31" name="Rectangle 30">
            <a:extLst>
              <a:ext uri="{FF2B5EF4-FFF2-40B4-BE49-F238E27FC236}">
                <a16:creationId xmlns:a16="http://schemas.microsoft.com/office/drawing/2014/main" id="{849E6C3A-7F47-45AD-B52A-013DCC8BF61C}"/>
              </a:ext>
            </a:extLst>
          </p:cNvPr>
          <p:cNvSpPr/>
          <p:nvPr/>
        </p:nvSpPr>
        <p:spPr>
          <a:xfrm>
            <a:off x="4762108" y="533400"/>
            <a:ext cx="1981200" cy="338554"/>
          </a:xfrm>
          <a:prstGeom prst="rect">
            <a:avLst/>
          </a:prstGeom>
        </p:spPr>
        <p:txBody>
          <a:bodyPr wrap="square">
            <a:spAutoFit/>
          </a:bodyPr>
          <a:lstStyle/>
          <a:p>
            <a:pPr marL="0" lvl="1" algn="ctr"/>
            <a:r>
              <a:rPr lang="en-US" sz="1600" dirty="0">
                <a:latin typeface="Comic Sans MS" pitchFamily="66" charset="0"/>
              </a:rPr>
              <a:t>Long tails</a:t>
            </a:r>
          </a:p>
        </p:txBody>
      </p:sp>
      <p:pic>
        <p:nvPicPr>
          <p:cNvPr id="32" name="Picture 2" descr="D:\Google Drive\NYU\Teaching\2014 Fall Biostatistics and Bioinformatics\2. Descriptive Statistics\plots\skewed_distribution.png">
            <a:extLst>
              <a:ext uri="{FF2B5EF4-FFF2-40B4-BE49-F238E27FC236}">
                <a16:creationId xmlns:a16="http://schemas.microsoft.com/office/drawing/2014/main" id="{CABD5A7F-612F-41CC-80ED-D6C2B39B4A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3509" y="838200"/>
            <a:ext cx="18606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D:\Google Drive\NYU\Teaching\2014 Fall Biostatistics and Bioinformatics\2. Descriptive Statistics\plots\complex_distribution.png">
            <a:extLst>
              <a:ext uri="{FF2B5EF4-FFF2-40B4-BE49-F238E27FC236}">
                <a16:creationId xmlns:a16="http://schemas.microsoft.com/office/drawing/2014/main" id="{E2419967-18E5-45B9-ABC8-D51114F8EF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4709" y="838200"/>
            <a:ext cx="18606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D:\Google Drive\NYU\Teaching\2014 Fall Biostatistics and Bioinformatics\2. Descriptive Statistics\plots\fat_distribution.png">
            <a:extLst>
              <a:ext uri="{FF2B5EF4-FFF2-40B4-BE49-F238E27FC236}">
                <a16:creationId xmlns:a16="http://schemas.microsoft.com/office/drawing/2014/main" id="{35BE02B1-DF32-433C-9361-63E14C6F0A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4109" y="838200"/>
            <a:ext cx="18606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D:\Google Drive\NYU\Teaching\2014 Fall Biostatistics and Bioinformatics\2. Descriptive Statistics\plots\normal_distribution.png">
            <a:extLst>
              <a:ext uri="{FF2B5EF4-FFF2-40B4-BE49-F238E27FC236}">
                <a16:creationId xmlns:a16="http://schemas.microsoft.com/office/drawing/2014/main" id="{1734B4D6-DF1D-4895-B91D-F99A0AA319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909" y="838200"/>
            <a:ext cx="18606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fenyo\Google Drive\NYU\Teaching\2014 Fall Biostatistics and Bioinformatics\-- 2. Descriptive Statistics\plots\normal_average_hist_sample3.png">
            <a:extLst>
              <a:ext uri="{FF2B5EF4-FFF2-40B4-BE49-F238E27FC236}">
                <a16:creationId xmlns:a16="http://schemas.microsoft.com/office/drawing/2014/main" id="{EE9C147E-6E07-4773-B6D4-E35507CBF57B}"/>
              </a:ext>
            </a:extLst>
          </p:cNvPr>
          <p:cNvPicPr>
            <a:picLocks noChangeAspect="1" noChangeArrowheads="1"/>
          </p:cNvPicPr>
          <p:nvPr/>
        </p:nvPicPr>
        <p:blipFill>
          <a:blip r:embed="rId7" cstate="print"/>
          <a:srcRect/>
          <a:stretch>
            <a:fillRect/>
          </a:stretch>
        </p:blipFill>
        <p:spPr bwMode="auto">
          <a:xfrm>
            <a:off x="574516" y="2732469"/>
            <a:ext cx="1254284" cy="1371600"/>
          </a:xfrm>
          <a:prstGeom prst="rect">
            <a:avLst/>
          </a:prstGeom>
          <a:noFill/>
        </p:spPr>
      </p:pic>
      <p:pic>
        <p:nvPicPr>
          <p:cNvPr id="37" name="Picture 8" descr="C:\Users\fenyo\Google Drive\NYU\Teaching\2014 Fall Biostatistics and Bioinformatics\-- 2. Descriptive Statistics\plots\normal_average_hist_sample10.png">
            <a:extLst>
              <a:ext uri="{FF2B5EF4-FFF2-40B4-BE49-F238E27FC236}">
                <a16:creationId xmlns:a16="http://schemas.microsoft.com/office/drawing/2014/main" id="{DF7D657A-9A30-4D85-A9C1-8B20A03EF623}"/>
              </a:ext>
            </a:extLst>
          </p:cNvPr>
          <p:cNvPicPr>
            <a:picLocks noChangeAspect="1" noChangeArrowheads="1"/>
          </p:cNvPicPr>
          <p:nvPr/>
        </p:nvPicPr>
        <p:blipFill>
          <a:blip r:embed="rId8" cstate="print"/>
          <a:srcRect/>
          <a:stretch>
            <a:fillRect/>
          </a:stretch>
        </p:blipFill>
        <p:spPr bwMode="auto">
          <a:xfrm>
            <a:off x="546279" y="3999963"/>
            <a:ext cx="1278707" cy="1371600"/>
          </a:xfrm>
          <a:prstGeom prst="rect">
            <a:avLst/>
          </a:prstGeom>
          <a:noFill/>
        </p:spPr>
      </p:pic>
      <p:pic>
        <p:nvPicPr>
          <p:cNvPr id="41" name="Picture 9" descr="C:\Users\fenyo\Google Drive\NYU\Teaching\2014 Fall Biostatistics and Bioinformatics\-- 2. Descriptive Statistics\plots\skewed_average_hist_sample3.png">
            <a:extLst>
              <a:ext uri="{FF2B5EF4-FFF2-40B4-BE49-F238E27FC236}">
                <a16:creationId xmlns:a16="http://schemas.microsoft.com/office/drawing/2014/main" id="{CEF4BE9D-D841-4725-BDD2-585C7B682D83}"/>
              </a:ext>
            </a:extLst>
          </p:cNvPr>
          <p:cNvPicPr>
            <a:picLocks noChangeAspect="1" noChangeArrowheads="1"/>
          </p:cNvPicPr>
          <p:nvPr/>
        </p:nvPicPr>
        <p:blipFill>
          <a:blip r:embed="rId9" cstate="print"/>
          <a:srcRect/>
          <a:stretch>
            <a:fillRect/>
          </a:stretch>
        </p:blipFill>
        <p:spPr bwMode="auto">
          <a:xfrm>
            <a:off x="2895600" y="2743200"/>
            <a:ext cx="1252691" cy="1371600"/>
          </a:xfrm>
          <a:prstGeom prst="rect">
            <a:avLst/>
          </a:prstGeom>
          <a:noFill/>
        </p:spPr>
      </p:pic>
      <p:pic>
        <p:nvPicPr>
          <p:cNvPr id="42" name="Picture 10" descr="C:\Users\fenyo\Google Drive\NYU\Teaching\2014 Fall Biostatistics and Bioinformatics\-- 2. Descriptive Statistics\plots\skewed_average_hist_sample10.png">
            <a:extLst>
              <a:ext uri="{FF2B5EF4-FFF2-40B4-BE49-F238E27FC236}">
                <a16:creationId xmlns:a16="http://schemas.microsoft.com/office/drawing/2014/main" id="{A449D498-4FB8-4E1F-B700-FBD9DDF6E971}"/>
              </a:ext>
            </a:extLst>
          </p:cNvPr>
          <p:cNvPicPr>
            <a:picLocks noChangeAspect="1" noChangeArrowheads="1"/>
          </p:cNvPicPr>
          <p:nvPr/>
        </p:nvPicPr>
        <p:blipFill>
          <a:blip r:embed="rId10" cstate="print"/>
          <a:srcRect/>
          <a:stretch>
            <a:fillRect/>
          </a:stretch>
        </p:blipFill>
        <p:spPr bwMode="auto">
          <a:xfrm>
            <a:off x="2851468" y="4012842"/>
            <a:ext cx="1276211" cy="1371600"/>
          </a:xfrm>
          <a:prstGeom prst="rect">
            <a:avLst/>
          </a:prstGeom>
          <a:noFill/>
        </p:spPr>
      </p:pic>
      <p:sp>
        <p:nvSpPr>
          <p:cNvPr id="43" name="Rectangle 42">
            <a:extLst>
              <a:ext uri="{FF2B5EF4-FFF2-40B4-BE49-F238E27FC236}">
                <a16:creationId xmlns:a16="http://schemas.microsoft.com/office/drawing/2014/main" id="{E98B3E1C-8A8B-47B6-8610-FC950021E61D}"/>
              </a:ext>
            </a:extLst>
          </p:cNvPr>
          <p:cNvSpPr/>
          <p:nvPr/>
        </p:nvSpPr>
        <p:spPr>
          <a:xfrm>
            <a:off x="548758" y="2719590"/>
            <a:ext cx="609600" cy="338554"/>
          </a:xfrm>
          <a:prstGeom prst="rect">
            <a:avLst/>
          </a:prstGeom>
        </p:spPr>
        <p:txBody>
          <a:bodyPr wrap="square">
            <a:spAutoFit/>
          </a:bodyPr>
          <a:lstStyle/>
          <a:p>
            <a:pPr marL="0" lvl="1" algn="ctr"/>
            <a:r>
              <a:rPr lang="en-US" sz="1600" dirty="0">
                <a:latin typeface="Comic Sans MS" pitchFamily="66" charset="0"/>
              </a:rPr>
              <a:t>n=3</a:t>
            </a:r>
          </a:p>
        </p:txBody>
      </p:sp>
      <p:sp>
        <p:nvSpPr>
          <p:cNvPr id="44" name="Rectangle 43">
            <a:extLst>
              <a:ext uri="{FF2B5EF4-FFF2-40B4-BE49-F238E27FC236}">
                <a16:creationId xmlns:a16="http://schemas.microsoft.com/office/drawing/2014/main" id="{0B3E013A-DE0A-4B04-8BDC-277286BB0F50}"/>
              </a:ext>
            </a:extLst>
          </p:cNvPr>
          <p:cNvSpPr/>
          <p:nvPr/>
        </p:nvSpPr>
        <p:spPr>
          <a:xfrm>
            <a:off x="546279" y="4016651"/>
            <a:ext cx="609600" cy="338554"/>
          </a:xfrm>
          <a:prstGeom prst="rect">
            <a:avLst/>
          </a:prstGeom>
        </p:spPr>
        <p:txBody>
          <a:bodyPr wrap="square">
            <a:spAutoFit/>
          </a:bodyPr>
          <a:lstStyle/>
          <a:p>
            <a:pPr marL="0" lvl="1" algn="ctr"/>
            <a:r>
              <a:rPr lang="en-US" sz="1600" dirty="0">
                <a:latin typeface="Comic Sans MS" pitchFamily="66" charset="0"/>
              </a:rPr>
              <a:t>n=10</a:t>
            </a:r>
          </a:p>
        </p:txBody>
      </p:sp>
      <p:pic>
        <p:nvPicPr>
          <p:cNvPr id="45" name="Picture 13" descr="C:\Users\fenyo\Google Drive\NYU\Teaching\2014 Fall Biostatistics and Bioinformatics\-- 2. Descriptive Statistics\plots\normal_average_hist_sample100.png">
            <a:extLst>
              <a:ext uri="{FF2B5EF4-FFF2-40B4-BE49-F238E27FC236}">
                <a16:creationId xmlns:a16="http://schemas.microsoft.com/office/drawing/2014/main" id="{87994A3C-ECC4-46E7-975D-58E4907074AA}"/>
              </a:ext>
            </a:extLst>
          </p:cNvPr>
          <p:cNvPicPr>
            <a:picLocks noChangeAspect="1" noChangeArrowheads="1"/>
          </p:cNvPicPr>
          <p:nvPr/>
        </p:nvPicPr>
        <p:blipFill>
          <a:blip r:embed="rId11" cstate="print"/>
          <a:srcRect/>
          <a:stretch>
            <a:fillRect/>
          </a:stretch>
        </p:blipFill>
        <p:spPr bwMode="auto">
          <a:xfrm>
            <a:off x="546279" y="5257800"/>
            <a:ext cx="1280451" cy="1371600"/>
          </a:xfrm>
          <a:prstGeom prst="rect">
            <a:avLst/>
          </a:prstGeom>
          <a:noFill/>
        </p:spPr>
      </p:pic>
      <p:sp>
        <p:nvSpPr>
          <p:cNvPr id="46" name="Rectangle 87">
            <a:extLst>
              <a:ext uri="{FF2B5EF4-FFF2-40B4-BE49-F238E27FC236}">
                <a16:creationId xmlns:a16="http://schemas.microsoft.com/office/drawing/2014/main" id="{6E4D2C1E-9989-4F10-9502-C26D833FC6C2}"/>
              </a:ext>
            </a:extLst>
          </p:cNvPr>
          <p:cNvSpPr>
            <a:spLocks noChangeArrowheads="1"/>
          </p:cNvSpPr>
          <p:nvPr/>
        </p:nvSpPr>
        <p:spPr bwMode="auto">
          <a:xfrm>
            <a:off x="428696" y="6515100"/>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Mean</a:t>
            </a:r>
          </a:p>
        </p:txBody>
      </p:sp>
      <p:sp>
        <p:nvSpPr>
          <p:cNvPr id="47" name="Rectangle 46">
            <a:extLst>
              <a:ext uri="{FF2B5EF4-FFF2-40B4-BE49-F238E27FC236}">
                <a16:creationId xmlns:a16="http://schemas.microsoft.com/office/drawing/2014/main" id="{D6A309F3-CE11-4AD2-BE46-E971057134C4}"/>
              </a:ext>
            </a:extLst>
          </p:cNvPr>
          <p:cNvSpPr/>
          <p:nvPr/>
        </p:nvSpPr>
        <p:spPr>
          <a:xfrm>
            <a:off x="494763" y="5230968"/>
            <a:ext cx="838200" cy="338554"/>
          </a:xfrm>
          <a:prstGeom prst="rect">
            <a:avLst/>
          </a:prstGeom>
        </p:spPr>
        <p:txBody>
          <a:bodyPr wrap="square">
            <a:spAutoFit/>
          </a:bodyPr>
          <a:lstStyle/>
          <a:p>
            <a:pPr marL="0" lvl="1" algn="ctr"/>
            <a:r>
              <a:rPr lang="en-US" sz="1600" dirty="0">
                <a:latin typeface="Comic Sans MS" pitchFamily="66" charset="0"/>
              </a:rPr>
              <a:t>n=100</a:t>
            </a:r>
          </a:p>
        </p:txBody>
      </p:sp>
      <p:pic>
        <p:nvPicPr>
          <p:cNvPr id="48" name="Picture 14" descr="C:\Users\fenyo\Google Drive\NYU\Teaching\2014 Fall Biostatistics and Bioinformatics\-- 2. Descriptive Statistics\plots\skewed_average_hist_sample100.png">
            <a:extLst>
              <a:ext uri="{FF2B5EF4-FFF2-40B4-BE49-F238E27FC236}">
                <a16:creationId xmlns:a16="http://schemas.microsoft.com/office/drawing/2014/main" id="{B2ADDA3D-D20C-4828-BFAF-0706F5D987D3}"/>
              </a:ext>
            </a:extLst>
          </p:cNvPr>
          <p:cNvPicPr>
            <a:picLocks noChangeAspect="1" noChangeArrowheads="1"/>
          </p:cNvPicPr>
          <p:nvPr/>
        </p:nvPicPr>
        <p:blipFill>
          <a:blip r:embed="rId12" cstate="print"/>
          <a:srcRect/>
          <a:stretch>
            <a:fillRect/>
          </a:stretch>
        </p:blipFill>
        <p:spPr bwMode="auto">
          <a:xfrm>
            <a:off x="2845158" y="5280336"/>
            <a:ext cx="1277142" cy="1371600"/>
          </a:xfrm>
          <a:prstGeom prst="rect">
            <a:avLst/>
          </a:prstGeom>
          <a:noFill/>
        </p:spPr>
      </p:pic>
      <p:sp>
        <p:nvSpPr>
          <p:cNvPr id="49" name="Rectangle 48">
            <a:extLst>
              <a:ext uri="{FF2B5EF4-FFF2-40B4-BE49-F238E27FC236}">
                <a16:creationId xmlns:a16="http://schemas.microsoft.com/office/drawing/2014/main" id="{6925DE65-206A-4CB4-96FD-D6CA4262E6A5}"/>
              </a:ext>
            </a:extLst>
          </p:cNvPr>
          <p:cNvSpPr/>
          <p:nvPr/>
        </p:nvSpPr>
        <p:spPr>
          <a:xfrm>
            <a:off x="2886274" y="2717442"/>
            <a:ext cx="609600" cy="338554"/>
          </a:xfrm>
          <a:prstGeom prst="rect">
            <a:avLst/>
          </a:prstGeom>
        </p:spPr>
        <p:txBody>
          <a:bodyPr wrap="square">
            <a:spAutoFit/>
          </a:bodyPr>
          <a:lstStyle/>
          <a:p>
            <a:pPr marL="0" lvl="1" algn="ctr"/>
            <a:r>
              <a:rPr lang="en-US" sz="1600" dirty="0">
                <a:latin typeface="Comic Sans MS" pitchFamily="66" charset="0"/>
              </a:rPr>
              <a:t>n=3</a:t>
            </a:r>
          </a:p>
        </p:txBody>
      </p:sp>
      <p:sp>
        <p:nvSpPr>
          <p:cNvPr id="50" name="Rectangle 49">
            <a:extLst>
              <a:ext uri="{FF2B5EF4-FFF2-40B4-BE49-F238E27FC236}">
                <a16:creationId xmlns:a16="http://schemas.microsoft.com/office/drawing/2014/main" id="{C48CA376-CD23-4C24-87B7-C52C22A1A286}"/>
              </a:ext>
            </a:extLst>
          </p:cNvPr>
          <p:cNvSpPr/>
          <p:nvPr/>
        </p:nvSpPr>
        <p:spPr>
          <a:xfrm>
            <a:off x="2870916" y="4040261"/>
            <a:ext cx="609600" cy="338554"/>
          </a:xfrm>
          <a:prstGeom prst="rect">
            <a:avLst/>
          </a:prstGeom>
        </p:spPr>
        <p:txBody>
          <a:bodyPr wrap="square">
            <a:spAutoFit/>
          </a:bodyPr>
          <a:lstStyle/>
          <a:p>
            <a:pPr marL="0" lvl="1" algn="ctr"/>
            <a:r>
              <a:rPr lang="en-US" sz="1600" dirty="0">
                <a:latin typeface="Comic Sans MS" pitchFamily="66" charset="0"/>
              </a:rPr>
              <a:t>n=10</a:t>
            </a:r>
          </a:p>
        </p:txBody>
      </p:sp>
      <p:sp>
        <p:nvSpPr>
          <p:cNvPr id="51" name="Rectangle 50">
            <a:extLst>
              <a:ext uri="{FF2B5EF4-FFF2-40B4-BE49-F238E27FC236}">
                <a16:creationId xmlns:a16="http://schemas.microsoft.com/office/drawing/2014/main" id="{D643DEBA-9378-4F78-8B3F-5917496A6A00}"/>
              </a:ext>
            </a:extLst>
          </p:cNvPr>
          <p:cNvSpPr/>
          <p:nvPr/>
        </p:nvSpPr>
        <p:spPr>
          <a:xfrm>
            <a:off x="2819400" y="5280336"/>
            <a:ext cx="838200" cy="338554"/>
          </a:xfrm>
          <a:prstGeom prst="rect">
            <a:avLst/>
          </a:prstGeom>
        </p:spPr>
        <p:txBody>
          <a:bodyPr wrap="square">
            <a:spAutoFit/>
          </a:bodyPr>
          <a:lstStyle/>
          <a:p>
            <a:pPr marL="0" lvl="1" algn="ctr"/>
            <a:r>
              <a:rPr lang="en-US" sz="1600" dirty="0">
                <a:latin typeface="Comic Sans MS" pitchFamily="66" charset="0"/>
              </a:rPr>
              <a:t>n=100</a:t>
            </a:r>
          </a:p>
        </p:txBody>
      </p:sp>
      <p:pic>
        <p:nvPicPr>
          <p:cNvPr id="52" name="Picture 17" descr="C:\Users\fenyo\Google Drive\NYU\Teaching\2014 Fall Biostatistics and Bioinformatics\-- 2. Descriptive Statistics\plots\fat_average_hist_sample3.png">
            <a:extLst>
              <a:ext uri="{FF2B5EF4-FFF2-40B4-BE49-F238E27FC236}">
                <a16:creationId xmlns:a16="http://schemas.microsoft.com/office/drawing/2014/main" id="{C1BA6DD6-685A-4EA6-BFEF-8D6318924D51}"/>
              </a:ext>
            </a:extLst>
          </p:cNvPr>
          <p:cNvPicPr>
            <a:picLocks noChangeAspect="1" noChangeArrowheads="1"/>
          </p:cNvPicPr>
          <p:nvPr/>
        </p:nvPicPr>
        <p:blipFill>
          <a:blip r:embed="rId13" cstate="print"/>
          <a:srcRect/>
          <a:stretch>
            <a:fillRect/>
          </a:stretch>
        </p:blipFill>
        <p:spPr bwMode="auto">
          <a:xfrm>
            <a:off x="5105400" y="2743200"/>
            <a:ext cx="1293535" cy="1371600"/>
          </a:xfrm>
          <a:prstGeom prst="rect">
            <a:avLst/>
          </a:prstGeom>
          <a:noFill/>
        </p:spPr>
      </p:pic>
      <p:pic>
        <p:nvPicPr>
          <p:cNvPr id="53" name="Picture 18" descr="C:\Users\fenyo\Google Drive\NYU\Teaching\2014 Fall Biostatistics and Bioinformatics\-- 2. Descriptive Statistics\plots\fat_average_hist_sample10.png">
            <a:extLst>
              <a:ext uri="{FF2B5EF4-FFF2-40B4-BE49-F238E27FC236}">
                <a16:creationId xmlns:a16="http://schemas.microsoft.com/office/drawing/2014/main" id="{9E66C24C-5484-4085-B69B-107BFC60F032}"/>
              </a:ext>
            </a:extLst>
          </p:cNvPr>
          <p:cNvPicPr>
            <a:picLocks noChangeAspect="1" noChangeArrowheads="1"/>
          </p:cNvPicPr>
          <p:nvPr/>
        </p:nvPicPr>
        <p:blipFill>
          <a:blip r:embed="rId14" cstate="print"/>
          <a:srcRect/>
          <a:stretch>
            <a:fillRect/>
          </a:stretch>
        </p:blipFill>
        <p:spPr bwMode="auto">
          <a:xfrm>
            <a:off x="5118279" y="4012842"/>
            <a:ext cx="1254284" cy="1371600"/>
          </a:xfrm>
          <a:prstGeom prst="rect">
            <a:avLst/>
          </a:prstGeom>
          <a:noFill/>
        </p:spPr>
      </p:pic>
      <p:pic>
        <p:nvPicPr>
          <p:cNvPr id="54" name="Picture 16" descr="C:\Users\fenyo\Google Drive\NYU\Teaching\2014 Fall Biostatistics and Bioinformatics\-- 2. Descriptive Statistics\plots\fat_average_hist_sample100.png">
            <a:extLst>
              <a:ext uri="{FF2B5EF4-FFF2-40B4-BE49-F238E27FC236}">
                <a16:creationId xmlns:a16="http://schemas.microsoft.com/office/drawing/2014/main" id="{63A7E96D-B066-4CDD-AF89-7293876897F9}"/>
              </a:ext>
            </a:extLst>
          </p:cNvPr>
          <p:cNvPicPr>
            <a:picLocks noChangeAspect="1" noChangeArrowheads="1"/>
          </p:cNvPicPr>
          <p:nvPr/>
        </p:nvPicPr>
        <p:blipFill>
          <a:blip r:embed="rId15" cstate="print"/>
          <a:srcRect/>
          <a:stretch>
            <a:fillRect/>
          </a:stretch>
        </p:blipFill>
        <p:spPr bwMode="auto">
          <a:xfrm>
            <a:off x="5105400" y="5270679"/>
            <a:ext cx="1278706" cy="1371600"/>
          </a:xfrm>
          <a:prstGeom prst="rect">
            <a:avLst/>
          </a:prstGeom>
          <a:noFill/>
        </p:spPr>
      </p:pic>
      <p:sp>
        <p:nvSpPr>
          <p:cNvPr id="55" name="Rectangle 54">
            <a:extLst>
              <a:ext uri="{FF2B5EF4-FFF2-40B4-BE49-F238E27FC236}">
                <a16:creationId xmlns:a16="http://schemas.microsoft.com/office/drawing/2014/main" id="{2EEEDB54-9AD4-44D2-8F23-7F976B9DD752}"/>
              </a:ext>
            </a:extLst>
          </p:cNvPr>
          <p:cNvSpPr/>
          <p:nvPr/>
        </p:nvSpPr>
        <p:spPr>
          <a:xfrm>
            <a:off x="5108953" y="2717442"/>
            <a:ext cx="609600" cy="338554"/>
          </a:xfrm>
          <a:prstGeom prst="rect">
            <a:avLst/>
          </a:prstGeom>
        </p:spPr>
        <p:txBody>
          <a:bodyPr wrap="square">
            <a:spAutoFit/>
          </a:bodyPr>
          <a:lstStyle/>
          <a:p>
            <a:pPr marL="0" lvl="1" algn="ctr"/>
            <a:r>
              <a:rPr lang="en-US" sz="1600" dirty="0">
                <a:latin typeface="Comic Sans MS" pitchFamily="66" charset="0"/>
              </a:rPr>
              <a:t>n=3</a:t>
            </a:r>
          </a:p>
        </p:txBody>
      </p:sp>
      <p:sp>
        <p:nvSpPr>
          <p:cNvPr id="56" name="Rectangle 55">
            <a:extLst>
              <a:ext uri="{FF2B5EF4-FFF2-40B4-BE49-F238E27FC236}">
                <a16:creationId xmlns:a16="http://schemas.microsoft.com/office/drawing/2014/main" id="{EA2B6761-21C8-48F6-87C7-C2E45444F42F}"/>
              </a:ext>
            </a:extLst>
          </p:cNvPr>
          <p:cNvSpPr/>
          <p:nvPr/>
        </p:nvSpPr>
        <p:spPr>
          <a:xfrm>
            <a:off x="5093595" y="4040261"/>
            <a:ext cx="609600" cy="338554"/>
          </a:xfrm>
          <a:prstGeom prst="rect">
            <a:avLst/>
          </a:prstGeom>
        </p:spPr>
        <p:txBody>
          <a:bodyPr wrap="square">
            <a:spAutoFit/>
          </a:bodyPr>
          <a:lstStyle/>
          <a:p>
            <a:pPr marL="0" lvl="1" algn="ctr"/>
            <a:r>
              <a:rPr lang="en-US" sz="1600" dirty="0">
                <a:latin typeface="Comic Sans MS" pitchFamily="66" charset="0"/>
              </a:rPr>
              <a:t>n=10</a:t>
            </a:r>
          </a:p>
        </p:txBody>
      </p:sp>
      <p:sp>
        <p:nvSpPr>
          <p:cNvPr id="57" name="Rectangle 56">
            <a:extLst>
              <a:ext uri="{FF2B5EF4-FFF2-40B4-BE49-F238E27FC236}">
                <a16:creationId xmlns:a16="http://schemas.microsoft.com/office/drawing/2014/main" id="{C90D4B19-5039-488F-BA79-13C938A38852}"/>
              </a:ext>
            </a:extLst>
          </p:cNvPr>
          <p:cNvSpPr/>
          <p:nvPr/>
        </p:nvSpPr>
        <p:spPr>
          <a:xfrm>
            <a:off x="5042079" y="5280336"/>
            <a:ext cx="838200" cy="338554"/>
          </a:xfrm>
          <a:prstGeom prst="rect">
            <a:avLst/>
          </a:prstGeom>
        </p:spPr>
        <p:txBody>
          <a:bodyPr wrap="square">
            <a:spAutoFit/>
          </a:bodyPr>
          <a:lstStyle/>
          <a:p>
            <a:pPr marL="0" lvl="1" algn="ctr"/>
            <a:r>
              <a:rPr lang="en-US" sz="1600" dirty="0">
                <a:latin typeface="Comic Sans MS" pitchFamily="66" charset="0"/>
              </a:rPr>
              <a:t>n=100</a:t>
            </a:r>
          </a:p>
        </p:txBody>
      </p:sp>
      <p:pic>
        <p:nvPicPr>
          <p:cNvPr id="58" name="Picture 20" descr="C:\Users\fenyo\Google Drive\NYU\Teaching\2014 Fall Biostatistics and Bioinformatics\-- 2. Descriptive Statistics\plots\complex_average_hist_sample10.png">
            <a:extLst>
              <a:ext uri="{FF2B5EF4-FFF2-40B4-BE49-F238E27FC236}">
                <a16:creationId xmlns:a16="http://schemas.microsoft.com/office/drawing/2014/main" id="{789330D9-69E7-4E41-A3D9-01FDD2135977}"/>
              </a:ext>
            </a:extLst>
          </p:cNvPr>
          <p:cNvPicPr>
            <a:picLocks noChangeAspect="1" noChangeArrowheads="1"/>
          </p:cNvPicPr>
          <p:nvPr/>
        </p:nvPicPr>
        <p:blipFill>
          <a:blip r:embed="rId16" cstate="print"/>
          <a:srcRect/>
          <a:stretch>
            <a:fillRect/>
          </a:stretch>
        </p:blipFill>
        <p:spPr bwMode="auto">
          <a:xfrm>
            <a:off x="7315200" y="2743200"/>
            <a:ext cx="1290201" cy="1371600"/>
          </a:xfrm>
          <a:prstGeom prst="rect">
            <a:avLst/>
          </a:prstGeom>
          <a:noFill/>
        </p:spPr>
      </p:pic>
      <p:pic>
        <p:nvPicPr>
          <p:cNvPr id="59" name="Picture 21" descr="C:\Users\fenyo\Google Drive\NYU\Teaching\2014 Fall Biostatistics and Bioinformatics\-- 2. Descriptive Statistics\plots\complex_average_hist_sample100.png">
            <a:extLst>
              <a:ext uri="{FF2B5EF4-FFF2-40B4-BE49-F238E27FC236}">
                <a16:creationId xmlns:a16="http://schemas.microsoft.com/office/drawing/2014/main" id="{1B358C66-55EF-41ED-A892-2934CAAF36DB}"/>
              </a:ext>
            </a:extLst>
          </p:cNvPr>
          <p:cNvPicPr>
            <a:picLocks noChangeAspect="1" noChangeArrowheads="1"/>
          </p:cNvPicPr>
          <p:nvPr/>
        </p:nvPicPr>
        <p:blipFill>
          <a:blip r:embed="rId17" cstate="print"/>
          <a:srcRect/>
          <a:stretch>
            <a:fillRect/>
          </a:stretch>
        </p:blipFill>
        <p:spPr bwMode="auto">
          <a:xfrm>
            <a:off x="7328079" y="3999963"/>
            <a:ext cx="1275401" cy="1371600"/>
          </a:xfrm>
          <a:prstGeom prst="rect">
            <a:avLst/>
          </a:prstGeom>
          <a:noFill/>
        </p:spPr>
      </p:pic>
      <p:pic>
        <p:nvPicPr>
          <p:cNvPr id="60" name="Picture 19" descr="C:\Users\fenyo\Google Drive\NYU\Teaching\2014 Fall Biostatistics and Bioinformatics\-- 2. Descriptive Statistics\plots\complex_average_hist_sample1000.png">
            <a:extLst>
              <a:ext uri="{FF2B5EF4-FFF2-40B4-BE49-F238E27FC236}">
                <a16:creationId xmlns:a16="http://schemas.microsoft.com/office/drawing/2014/main" id="{A15F6DA3-C8F4-4104-877A-AFA8A342BC11}"/>
              </a:ext>
            </a:extLst>
          </p:cNvPr>
          <p:cNvPicPr>
            <a:picLocks noChangeAspect="1" noChangeArrowheads="1"/>
          </p:cNvPicPr>
          <p:nvPr/>
        </p:nvPicPr>
        <p:blipFill>
          <a:blip r:embed="rId18" cstate="print"/>
          <a:srcRect/>
          <a:stretch>
            <a:fillRect/>
          </a:stretch>
        </p:blipFill>
        <p:spPr bwMode="auto">
          <a:xfrm>
            <a:off x="7315200" y="5257800"/>
            <a:ext cx="1277142" cy="1371600"/>
          </a:xfrm>
          <a:prstGeom prst="rect">
            <a:avLst/>
          </a:prstGeom>
          <a:noFill/>
        </p:spPr>
      </p:pic>
      <p:sp>
        <p:nvSpPr>
          <p:cNvPr id="61" name="Rectangle 60">
            <a:extLst>
              <a:ext uri="{FF2B5EF4-FFF2-40B4-BE49-F238E27FC236}">
                <a16:creationId xmlns:a16="http://schemas.microsoft.com/office/drawing/2014/main" id="{61063B4B-7892-4469-90B6-741EC0B2EA89}"/>
              </a:ext>
            </a:extLst>
          </p:cNvPr>
          <p:cNvSpPr/>
          <p:nvPr/>
        </p:nvSpPr>
        <p:spPr>
          <a:xfrm>
            <a:off x="7356316" y="2730321"/>
            <a:ext cx="609600" cy="338554"/>
          </a:xfrm>
          <a:prstGeom prst="rect">
            <a:avLst/>
          </a:prstGeom>
        </p:spPr>
        <p:txBody>
          <a:bodyPr wrap="square">
            <a:spAutoFit/>
          </a:bodyPr>
          <a:lstStyle/>
          <a:p>
            <a:pPr marL="0" lvl="1" algn="ctr"/>
            <a:r>
              <a:rPr lang="en-US" sz="1600" dirty="0">
                <a:solidFill>
                  <a:srgbClr val="C00000"/>
                </a:solidFill>
                <a:latin typeface="Comic Sans MS" pitchFamily="66" charset="0"/>
              </a:rPr>
              <a:t>n=10</a:t>
            </a:r>
          </a:p>
        </p:txBody>
      </p:sp>
      <p:sp>
        <p:nvSpPr>
          <p:cNvPr id="62" name="Rectangle 61">
            <a:extLst>
              <a:ext uri="{FF2B5EF4-FFF2-40B4-BE49-F238E27FC236}">
                <a16:creationId xmlns:a16="http://schemas.microsoft.com/office/drawing/2014/main" id="{6DA3014B-0CCB-497F-9F8E-76216443652F}"/>
              </a:ext>
            </a:extLst>
          </p:cNvPr>
          <p:cNvSpPr/>
          <p:nvPr/>
        </p:nvSpPr>
        <p:spPr>
          <a:xfrm>
            <a:off x="7315200" y="3988745"/>
            <a:ext cx="812442" cy="338554"/>
          </a:xfrm>
          <a:prstGeom prst="rect">
            <a:avLst/>
          </a:prstGeom>
        </p:spPr>
        <p:txBody>
          <a:bodyPr wrap="square">
            <a:spAutoFit/>
          </a:bodyPr>
          <a:lstStyle/>
          <a:p>
            <a:pPr marL="0" lvl="1" algn="ctr"/>
            <a:r>
              <a:rPr lang="en-US" sz="1600" dirty="0">
                <a:solidFill>
                  <a:srgbClr val="C00000"/>
                </a:solidFill>
                <a:latin typeface="Comic Sans MS" pitchFamily="66" charset="0"/>
              </a:rPr>
              <a:t>n=100</a:t>
            </a:r>
          </a:p>
        </p:txBody>
      </p:sp>
      <p:sp>
        <p:nvSpPr>
          <p:cNvPr id="63" name="Rectangle 62">
            <a:extLst>
              <a:ext uri="{FF2B5EF4-FFF2-40B4-BE49-F238E27FC236}">
                <a16:creationId xmlns:a16="http://schemas.microsoft.com/office/drawing/2014/main" id="{B42CD682-0E25-4621-AF34-F5D3E2E9E990}"/>
              </a:ext>
            </a:extLst>
          </p:cNvPr>
          <p:cNvSpPr/>
          <p:nvPr/>
        </p:nvSpPr>
        <p:spPr>
          <a:xfrm>
            <a:off x="7289442" y="5215941"/>
            <a:ext cx="940158" cy="338554"/>
          </a:xfrm>
          <a:prstGeom prst="rect">
            <a:avLst/>
          </a:prstGeom>
        </p:spPr>
        <p:txBody>
          <a:bodyPr wrap="square">
            <a:spAutoFit/>
          </a:bodyPr>
          <a:lstStyle/>
          <a:p>
            <a:pPr marL="0" lvl="1" algn="ctr"/>
            <a:r>
              <a:rPr lang="en-US" sz="1600" dirty="0">
                <a:solidFill>
                  <a:srgbClr val="C00000"/>
                </a:solidFill>
                <a:latin typeface="Comic Sans MS" pitchFamily="66" charset="0"/>
              </a:rPr>
              <a:t>n=1000</a:t>
            </a:r>
          </a:p>
        </p:txBody>
      </p:sp>
      <p:sp>
        <p:nvSpPr>
          <p:cNvPr id="64" name="Rectangle 87">
            <a:extLst>
              <a:ext uri="{FF2B5EF4-FFF2-40B4-BE49-F238E27FC236}">
                <a16:creationId xmlns:a16="http://schemas.microsoft.com/office/drawing/2014/main" id="{22D64130-C489-46FD-97A3-75C80BFFAACC}"/>
              </a:ext>
            </a:extLst>
          </p:cNvPr>
          <p:cNvSpPr>
            <a:spLocks noChangeArrowheads="1"/>
          </p:cNvSpPr>
          <p:nvPr/>
        </p:nvSpPr>
        <p:spPr bwMode="auto">
          <a:xfrm>
            <a:off x="2714696" y="6515100"/>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Mean</a:t>
            </a:r>
          </a:p>
        </p:txBody>
      </p:sp>
      <p:sp>
        <p:nvSpPr>
          <p:cNvPr id="65" name="Rectangle 87">
            <a:extLst>
              <a:ext uri="{FF2B5EF4-FFF2-40B4-BE49-F238E27FC236}">
                <a16:creationId xmlns:a16="http://schemas.microsoft.com/office/drawing/2014/main" id="{2BC571ED-CCFF-44D7-84A6-0EA480BD705A}"/>
              </a:ext>
            </a:extLst>
          </p:cNvPr>
          <p:cNvSpPr>
            <a:spLocks noChangeArrowheads="1"/>
          </p:cNvSpPr>
          <p:nvPr/>
        </p:nvSpPr>
        <p:spPr bwMode="auto">
          <a:xfrm>
            <a:off x="4953000" y="6515100"/>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Mean</a:t>
            </a:r>
          </a:p>
        </p:txBody>
      </p:sp>
      <p:sp>
        <p:nvSpPr>
          <p:cNvPr id="66" name="Rectangle 87">
            <a:extLst>
              <a:ext uri="{FF2B5EF4-FFF2-40B4-BE49-F238E27FC236}">
                <a16:creationId xmlns:a16="http://schemas.microsoft.com/office/drawing/2014/main" id="{6FDDFB47-10FD-4CB3-9399-F969CF1058A5}"/>
              </a:ext>
            </a:extLst>
          </p:cNvPr>
          <p:cNvSpPr>
            <a:spLocks noChangeArrowheads="1"/>
          </p:cNvSpPr>
          <p:nvPr/>
        </p:nvSpPr>
        <p:spPr bwMode="auto">
          <a:xfrm>
            <a:off x="7239000" y="6515100"/>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Mean</a:t>
            </a:r>
          </a:p>
        </p:txBody>
      </p:sp>
    </p:spTree>
    <p:extLst>
      <p:ext uri="{BB962C8B-B14F-4D97-AF65-F5344CB8AC3E}">
        <p14:creationId xmlns:p14="http://schemas.microsoft.com/office/powerpoint/2010/main" val="2554244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31" grpId="0"/>
      <p:bldP spid="49" grpId="0"/>
      <p:bldP spid="50" grpId="0"/>
      <p:bldP spid="51" grpId="0"/>
      <p:bldP spid="55" grpId="0"/>
      <p:bldP spid="56" grpId="0"/>
      <p:bldP spid="57" grpId="0"/>
      <p:bldP spid="61" grpId="0"/>
      <p:bldP spid="62" grpId="0"/>
      <p:bldP spid="63" grpId="0"/>
      <p:bldP spid="64" grpId="0"/>
      <p:bldP spid="65" grpId="0"/>
      <p:bldP spid="6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Line 2"/>
          <p:cNvSpPr>
            <a:spLocks noChangeShapeType="1"/>
          </p:cNvSpPr>
          <p:nvPr/>
        </p:nvSpPr>
        <p:spPr bwMode="auto">
          <a:xfrm>
            <a:off x="7029450" y="3519488"/>
            <a:ext cx="9144000" cy="0"/>
          </a:xfrm>
          <a:prstGeom prst="line">
            <a:avLst/>
          </a:prstGeom>
          <a:noFill/>
          <a:ln w="9525">
            <a:solidFill>
              <a:schemeClr val="tx1"/>
            </a:solidFill>
            <a:round/>
            <a:headEnd/>
            <a:tailEnd/>
          </a:ln>
        </p:spPr>
        <p:txBody>
          <a:bodyPr/>
          <a:lstStyle/>
          <a:p>
            <a:pPr fontAlgn="auto">
              <a:spcBef>
                <a:spcPts val="0"/>
              </a:spcBef>
              <a:spcAft>
                <a:spcPts val="0"/>
              </a:spcAft>
              <a:defRPr/>
            </a:pPr>
            <a:endParaRPr lang="en-US">
              <a:latin typeface="+mj-lt"/>
              <a:ea typeface="+mn-ea"/>
              <a:cs typeface="+mn-cs"/>
            </a:endParaRPr>
          </a:p>
        </p:txBody>
      </p:sp>
      <p:sp>
        <p:nvSpPr>
          <p:cNvPr id="5122" name="Line 2"/>
          <p:cNvSpPr>
            <a:spLocks noChangeShapeType="1"/>
          </p:cNvSpPr>
          <p:nvPr/>
        </p:nvSpPr>
        <p:spPr bwMode="auto">
          <a:xfrm>
            <a:off x="-6950075" y="3522663"/>
            <a:ext cx="9144000" cy="0"/>
          </a:xfrm>
          <a:prstGeom prst="line">
            <a:avLst/>
          </a:prstGeom>
          <a:noFill/>
          <a:ln w="9525">
            <a:solidFill>
              <a:schemeClr val="tx1"/>
            </a:solidFill>
            <a:round/>
            <a:headEnd/>
            <a:tailEnd/>
          </a:ln>
        </p:spPr>
        <p:txBody>
          <a:bodyPr/>
          <a:lstStyle/>
          <a:p>
            <a:pPr fontAlgn="auto">
              <a:spcBef>
                <a:spcPts val="0"/>
              </a:spcBef>
              <a:spcAft>
                <a:spcPts val="0"/>
              </a:spcAft>
              <a:defRPr/>
            </a:pPr>
            <a:endParaRPr lang="en-US">
              <a:latin typeface="+mj-lt"/>
              <a:ea typeface="+mn-ea"/>
              <a:cs typeface="+mn-cs"/>
            </a:endParaRPr>
          </a:p>
        </p:txBody>
      </p:sp>
      <p:sp>
        <p:nvSpPr>
          <p:cNvPr id="11268" name="Line 3"/>
          <p:cNvSpPr>
            <a:spLocks noChangeShapeType="1"/>
          </p:cNvSpPr>
          <p:nvPr/>
        </p:nvSpPr>
        <p:spPr bwMode="auto">
          <a:xfrm>
            <a:off x="-2411413" y="3413125"/>
            <a:ext cx="13716001" cy="0"/>
          </a:xfrm>
          <a:prstGeom prst="line">
            <a:avLst/>
          </a:prstGeom>
          <a:noFill/>
          <a:ln w="9525">
            <a:solidFill>
              <a:schemeClr val="tx1"/>
            </a:solidFill>
            <a:round/>
            <a:headEnd/>
            <a:tailEnd/>
          </a:ln>
        </p:spPr>
        <p:txBody>
          <a:bodyPr/>
          <a:lstStyle/>
          <a:p>
            <a:pPr fontAlgn="auto">
              <a:spcBef>
                <a:spcPts val="0"/>
              </a:spcBef>
              <a:spcAft>
                <a:spcPts val="0"/>
              </a:spcAft>
              <a:defRPr/>
            </a:pPr>
            <a:endParaRPr lang="en-US">
              <a:latin typeface="+mj-lt"/>
              <a:ea typeface="+mn-ea"/>
              <a:cs typeface="+mn-cs"/>
            </a:endParaRPr>
          </a:p>
        </p:txBody>
      </p:sp>
      <p:sp>
        <p:nvSpPr>
          <p:cNvPr id="5126" name="Oval 6"/>
          <p:cNvSpPr>
            <a:spLocks noChangeArrowheads="1"/>
          </p:cNvSpPr>
          <p:nvPr/>
        </p:nvSpPr>
        <p:spPr bwMode="auto">
          <a:xfrm>
            <a:off x="2160588" y="3357563"/>
            <a:ext cx="215900" cy="215900"/>
          </a:xfrm>
          <a:prstGeom prst="ellipse">
            <a:avLst/>
          </a:prstGeom>
          <a:solidFill>
            <a:srgbClr val="FFCC00"/>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grpSp>
        <p:nvGrpSpPr>
          <p:cNvPr id="2" name="Group 7"/>
          <p:cNvGrpSpPr>
            <a:grpSpLocks/>
          </p:cNvGrpSpPr>
          <p:nvPr/>
        </p:nvGrpSpPr>
        <p:grpSpPr bwMode="auto">
          <a:xfrm flipH="1">
            <a:off x="-2424113" y="3360738"/>
            <a:ext cx="4572001" cy="215900"/>
            <a:chOff x="2880" y="2115"/>
            <a:chExt cx="2880" cy="136"/>
          </a:xfrm>
        </p:grpSpPr>
        <p:sp>
          <p:nvSpPr>
            <p:cNvPr id="32806" name="Rectangle 8"/>
            <p:cNvSpPr>
              <a:spLocks noChangeArrowheads="1"/>
            </p:cNvSpPr>
            <p:nvPr/>
          </p:nvSpPr>
          <p:spPr bwMode="auto">
            <a:xfrm>
              <a:off x="2880" y="2160"/>
              <a:ext cx="2880" cy="91"/>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latin typeface="Calibri" pitchFamily="-112" charset="0"/>
              </a:endParaRPr>
            </a:p>
          </p:txBody>
        </p:sp>
        <p:sp>
          <p:nvSpPr>
            <p:cNvPr id="32807" name="Oval 9"/>
            <p:cNvSpPr>
              <a:spLocks noChangeArrowheads="1"/>
            </p:cNvSpPr>
            <p:nvPr/>
          </p:nvSpPr>
          <p:spPr bwMode="auto">
            <a:xfrm>
              <a:off x="2880" y="2115"/>
              <a:ext cx="136" cy="136"/>
            </a:xfrm>
            <a:prstGeom prst="ellipse">
              <a:avLst/>
            </a:prstGeom>
            <a:solidFill>
              <a:srgbClr val="FFCC00"/>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grpSp>
      <p:grpSp>
        <p:nvGrpSpPr>
          <p:cNvPr id="3" name="Group 10"/>
          <p:cNvGrpSpPr>
            <a:grpSpLocks/>
          </p:cNvGrpSpPr>
          <p:nvPr/>
        </p:nvGrpSpPr>
        <p:grpSpPr bwMode="auto">
          <a:xfrm>
            <a:off x="-2411413" y="3124200"/>
            <a:ext cx="9144001" cy="504825"/>
            <a:chOff x="0" y="2568"/>
            <a:chExt cx="5760" cy="318"/>
          </a:xfrm>
        </p:grpSpPr>
        <p:sp>
          <p:nvSpPr>
            <p:cNvPr id="32804" name="Rectangle 11"/>
            <p:cNvSpPr>
              <a:spLocks noChangeArrowheads="1"/>
            </p:cNvSpPr>
            <p:nvPr/>
          </p:nvSpPr>
          <p:spPr bwMode="auto">
            <a:xfrm>
              <a:off x="2517" y="2568"/>
              <a:ext cx="726" cy="318"/>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latin typeface="Calibri" pitchFamily="-112" charset="0"/>
              </a:endParaRPr>
            </a:p>
          </p:txBody>
        </p:sp>
        <p:sp>
          <p:nvSpPr>
            <p:cNvPr id="8" name="Line 12"/>
            <p:cNvSpPr>
              <a:spLocks noChangeShapeType="1"/>
            </p:cNvSpPr>
            <p:nvPr/>
          </p:nvSpPr>
          <p:spPr bwMode="auto">
            <a:xfrm>
              <a:off x="0" y="2750"/>
              <a:ext cx="5760" cy="0"/>
            </a:xfrm>
            <a:prstGeom prst="line">
              <a:avLst/>
            </a:prstGeom>
            <a:noFill/>
            <a:ln w="9525">
              <a:solidFill>
                <a:schemeClr val="tx1"/>
              </a:solidFill>
              <a:round/>
              <a:headEnd/>
              <a:tailEnd/>
            </a:ln>
          </p:spPr>
          <p:txBody>
            <a:bodyPr/>
            <a:lstStyle/>
            <a:p>
              <a:pPr fontAlgn="auto">
                <a:spcBef>
                  <a:spcPts val="0"/>
                </a:spcBef>
                <a:spcAft>
                  <a:spcPts val="0"/>
                </a:spcAft>
                <a:defRPr/>
              </a:pPr>
              <a:endParaRPr lang="en-US">
                <a:latin typeface="+mj-lt"/>
                <a:ea typeface="+mn-ea"/>
                <a:cs typeface="+mn-cs"/>
              </a:endParaRPr>
            </a:p>
          </p:txBody>
        </p:sp>
      </p:grpSp>
      <p:grpSp>
        <p:nvGrpSpPr>
          <p:cNvPr id="4" name="Group 13"/>
          <p:cNvGrpSpPr>
            <a:grpSpLocks/>
          </p:cNvGrpSpPr>
          <p:nvPr/>
        </p:nvGrpSpPr>
        <p:grpSpPr bwMode="auto">
          <a:xfrm>
            <a:off x="1931988" y="3349625"/>
            <a:ext cx="444500" cy="223838"/>
            <a:chOff x="2872" y="3612"/>
            <a:chExt cx="280" cy="141"/>
          </a:xfrm>
        </p:grpSpPr>
        <p:sp>
          <p:nvSpPr>
            <p:cNvPr id="32802" name="Oval 14"/>
            <p:cNvSpPr>
              <a:spLocks noChangeArrowheads="1"/>
            </p:cNvSpPr>
            <p:nvPr/>
          </p:nvSpPr>
          <p:spPr bwMode="auto">
            <a:xfrm>
              <a:off x="3016" y="3612"/>
              <a:ext cx="136" cy="136"/>
            </a:xfrm>
            <a:prstGeom prst="ellipse">
              <a:avLst/>
            </a:prstGeom>
            <a:solidFill>
              <a:srgbClr val="FFCC00"/>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32803" name="Oval 15"/>
            <p:cNvSpPr>
              <a:spLocks noChangeArrowheads="1"/>
            </p:cNvSpPr>
            <p:nvPr/>
          </p:nvSpPr>
          <p:spPr bwMode="auto">
            <a:xfrm flipH="1">
              <a:off x="2872" y="3617"/>
              <a:ext cx="136" cy="136"/>
            </a:xfrm>
            <a:prstGeom prst="ellipse">
              <a:avLst/>
            </a:prstGeom>
            <a:solidFill>
              <a:srgbClr val="FFCC00"/>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grpSp>
      <p:sp>
        <p:nvSpPr>
          <p:cNvPr id="11273" name="Line 16"/>
          <p:cNvSpPr>
            <a:spLocks noChangeShapeType="1"/>
          </p:cNvSpPr>
          <p:nvPr/>
        </p:nvSpPr>
        <p:spPr bwMode="auto">
          <a:xfrm>
            <a:off x="2151063" y="2349500"/>
            <a:ext cx="0" cy="863600"/>
          </a:xfrm>
          <a:prstGeom prst="line">
            <a:avLst/>
          </a:prstGeom>
          <a:noFill/>
          <a:ln w="9525">
            <a:solidFill>
              <a:schemeClr val="tx1"/>
            </a:solidFill>
            <a:round/>
            <a:headEnd/>
            <a:tailEnd type="triangle" w="med" len="med"/>
          </a:ln>
        </p:spPr>
        <p:txBody>
          <a:bodyPr/>
          <a:lstStyle/>
          <a:p>
            <a:pPr fontAlgn="auto">
              <a:spcBef>
                <a:spcPts val="0"/>
              </a:spcBef>
              <a:spcAft>
                <a:spcPts val="0"/>
              </a:spcAft>
              <a:defRPr/>
            </a:pPr>
            <a:endParaRPr lang="en-US">
              <a:latin typeface="+mj-lt"/>
              <a:ea typeface="+mn-ea"/>
              <a:cs typeface="+mn-cs"/>
            </a:endParaRPr>
          </a:p>
        </p:txBody>
      </p:sp>
      <p:sp>
        <p:nvSpPr>
          <p:cNvPr id="32778" name="Text Box 17"/>
          <p:cNvSpPr txBox="1">
            <a:spLocks noChangeArrowheads="1"/>
          </p:cNvSpPr>
          <p:nvPr/>
        </p:nvSpPr>
        <p:spPr bwMode="auto">
          <a:xfrm>
            <a:off x="1785938" y="2065338"/>
            <a:ext cx="709612" cy="307975"/>
          </a:xfrm>
          <a:prstGeom prst="rect">
            <a:avLst/>
          </a:prstGeom>
          <a:noFill/>
          <a:ln w="9525">
            <a:noFill/>
            <a:miter lim="800000"/>
            <a:headEnd/>
            <a:tailEnd/>
          </a:ln>
        </p:spPr>
        <p:txBody>
          <a:bodyPr wrap="none">
            <a:prstTxWarp prst="textNoShape">
              <a:avLst/>
            </a:prstTxWarp>
            <a:spAutoFit/>
          </a:bodyPr>
          <a:lstStyle/>
          <a:p>
            <a:r>
              <a:rPr lang="en-US" sz="1400">
                <a:latin typeface="Calibri" pitchFamily="-112" charset="0"/>
              </a:rPr>
              <a:t>Origin i</a:t>
            </a:r>
          </a:p>
        </p:txBody>
      </p:sp>
      <p:sp>
        <p:nvSpPr>
          <p:cNvPr id="5146" name="Oval 26"/>
          <p:cNvSpPr>
            <a:spLocks noChangeArrowheads="1"/>
          </p:cNvSpPr>
          <p:nvPr/>
        </p:nvSpPr>
        <p:spPr bwMode="auto">
          <a:xfrm flipH="1">
            <a:off x="6835775" y="3352800"/>
            <a:ext cx="215900" cy="215900"/>
          </a:xfrm>
          <a:prstGeom prst="ellipse">
            <a:avLst/>
          </a:prstGeom>
          <a:solidFill>
            <a:srgbClr val="FFCC00"/>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32780" name="Text Box 31"/>
          <p:cNvSpPr txBox="1">
            <a:spLocks noChangeArrowheads="1"/>
          </p:cNvSpPr>
          <p:nvPr/>
        </p:nvSpPr>
        <p:spPr bwMode="auto">
          <a:xfrm>
            <a:off x="6677025" y="2052638"/>
            <a:ext cx="711200" cy="307975"/>
          </a:xfrm>
          <a:prstGeom prst="rect">
            <a:avLst/>
          </a:prstGeom>
          <a:noFill/>
          <a:ln w="9525">
            <a:noFill/>
            <a:miter lim="800000"/>
            <a:headEnd/>
            <a:tailEnd/>
          </a:ln>
        </p:spPr>
        <p:txBody>
          <a:bodyPr wrap="none">
            <a:prstTxWarp prst="textNoShape">
              <a:avLst/>
            </a:prstTxWarp>
            <a:spAutoFit/>
          </a:bodyPr>
          <a:lstStyle/>
          <a:p>
            <a:r>
              <a:rPr lang="en-US" sz="1400">
                <a:latin typeface="Calibri" pitchFamily="-112" charset="0"/>
              </a:rPr>
              <a:t>Origin j</a:t>
            </a:r>
          </a:p>
        </p:txBody>
      </p:sp>
      <p:grpSp>
        <p:nvGrpSpPr>
          <p:cNvPr id="5" name="Group 33"/>
          <p:cNvGrpSpPr>
            <a:grpSpLocks/>
          </p:cNvGrpSpPr>
          <p:nvPr/>
        </p:nvGrpSpPr>
        <p:grpSpPr bwMode="auto">
          <a:xfrm>
            <a:off x="7056438" y="3344863"/>
            <a:ext cx="4572000" cy="228600"/>
            <a:chOff x="4445" y="2107"/>
            <a:chExt cx="2880" cy="144"/>
          </a:xfrm>
        </p:grpSpPr>
        <p:sp>
          <p:nvSpPr>
            <p:cNvPr id="32800" name="Rectangle 25"/>
            <p:cNvSpPr>
              <a:spLocks noChangeArrowheads="1"/>
            </p:cNvSpPr>
            <p:nvPr/>
          </p:nvSpPr>
          <p:spPr bwMode="auto">
            <a:xfrm flipH="1">
              <a:off x="4445" y="2160"/>
              <a:ext cx="2880" cy="91"/>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latin typeface="Calibri" pitchFamily="-112" charset="0"/>
              </a:endParaRPr>
            </a:p>
          </p:txBody>
        </p:sp>
        <p:sp>
          <p:nvSpPr>
            <p:cNvPr id="32801" name="Oval 23"/>
            <p:cNvSpPr>
              <a:spLocks noChangeArrowheads="1"/>
            </p:cNvSpPr>
            <p:nvPr/>
          </p:nvSpPr>
          <p:spPr bwMode="auto">
            <a:xfrm>
              <a:off x="4450" y="2107"/>
              <a:ext cx="136" cy="136"/>
            </a:xfrm>
            <a:prstGeom prst="ellipse">
              <a:avLst/>
            </a:prstGeom>
            <a:solidFill>
              <a:srgbClr val="FFCC00"/>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grpSp>
      <p:grpSp>
        <p:nvGrpSpPr>
          <p:cNvPr id="6" name="Group 34"/>
          <p:cNvGrpSpPr>
            <a:grpSpLocks/>
          </p:cNvGrpSpPr>
          <p:nvPr/>
        </p:nvGrpSpPr>
        <p:grpSpPr bwMode="auto">
          <a:xfrm>
            <a:off x="2357438" y="3124200"/>
            <a:ext cx="9144000" cy="504825"/>
            <a:chOff x="0" y="2568"/>
            <a:chExt cx="5760" cy="318"/>
          </a:xfrm>
        </p:grpSpPr>
        <p:sp>
          <p:nvSpPr>
            <p:cNvPr id="32798" name="Rectangle 35"/>
            <p:cNvSpPr>
              <a:spLocks noChangeArrowheads="1"/>
            </p:cNvSpPr>
            <p:nvPr/>
          </p:nvSpPr>
          <p:spPr bwMode="auto">
            <a:xfrm>
              <a:off x="2517" y="2568"/>
              <a:ext cx="726" cy="318"/>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latin typeface="Calibri" pitchFamily="-112" charset="0"/>
              </a:endParaRPr>
            </a:p>
          </p:txBody>
        </p:sp>
        <p:sp>
          <p:nvSpPr>
            <p:cNvPr id="9" name="Line 36"/>
            <p:cNvSpPr>
              <a:spLocks noChangeShapeType="1"/>
            </p:cNvSpPr>
            <p:nvPr/>
          </p:nvSpPr>
          <p:spPr bwMode="auto">
            <a:xfrm>
              <a:off x="0" y="2750"/>
              <a:ext cx="5760" cy="0"/>
            </a:xfrm>
            <a:prstGeom prst="line">
              <a:avLst/>
            </a:prstGeom>
            <a:noFill/>
            <a:ln w="9525">
              <a:solidFill>
                <a:schemeClr val="tx1"/>
              </a:solidFill>
              <a:round/>
              <a:headEnd/>
              <a:tailEnd/>
            </a:ln>
          </p:spPr>
          <p:txBody>
            <a:bodyPr/>
            <a:lstStyle/>
            <a:p>
              <a:pPr fontAlgn="auto">
                <a:spcBef>
                  <a:spcPts val="0"/>
                </a:spcBef>
                <a:spcAft>
                  <a:spcPts val="0"/>
                </a:spcAft>
                <a:defRPr/>
              </a:pPr>
              <a:endParaRPr lang="en-US">
                <a:latin typeface="+mj-lt"/>
                <a:ea typeface="+mn-ea"/>
                <a:cs typeface="+mn-cs"/>
              </a:endParaRPr>
            </a:p>
          </p:txBody>
        </p:sp>
      </p:grpSp>
      <p:grpSp>
        <p:nvGrpSpPr>
          <p:cNvPr id="7" name="Group 27"/>
          <p:cNvGrpSpPr>
            <a:grpSpLocks/>
          </p:cNvGrpSpPr>
          <p:nvPr/>
        </p:nvGrpSpPr>
        <p:grpSpPr bwMode="auto">
          <a:xfrm>
            <a:off x="6835775" y="3348038"/>
            <a:ext cx="444500" cy="223837"/>
            <a:chOff x="2872" y="3612"/>
            <a:chExt cx="280" cy="141"/>
          </a:xfrm>
        </p:grpSpPr>
        <p:sp>
          <p:nvSpPr>
            <p:cNvPr id="32796" name="Oval 28"/>
            <p:cNvSpPr>
              <a:spLocks noChangeArrowheads="1"/>
            </p:cNvSpPr>
            <p:nvPr/>
          </p:nvSpPr>
          <p:spPr bwMode="auto">
            <a:xfrm>
              <a:off x="3016" y="3612"/>
              <a:ext cx="136" cy="136"/>
            </a:xfrm>
            <a:prstGeom prst="ellipse">
              <a:avLst/>
            </a:prstGeom>
            <a:solidFill>
              <a:srgbClr val="FFCC00"/>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32797" name="Oval 29"/>
            <p:cNvSpPr>
              <a:spLocks noChangeArrowheads="1"/>
            </p:cNvSpPr>
            <p:nvPr/>
          </p:nvSpPr>
          <p:spPr bwMode="auto">
            <a:xfrm flipH="1">
              <a:off x="2872" y="3617"/>
              <a:ext cx="136" cy="136"/>
            </a:xfrm>
            <a:prstGeom prst="ellipse">
              <a:avLst/>
            </a:prstGeom>
            <a:solidFill>
              <a:srgbClr val="FFCC00"/>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grpSp>
      <p:sp>
        <p:nvSpPr>
          <p:cNvPr id="43" name="Line 30"/>
          <p:cNvSpPr>
            <a:spLocks noChangeShapeType="1"/>
          </p:cNvSpPr>
          <p:nvPr/>
        </p:nvSpPr>
        <p:spPr bwMode="auto">
          <a:xfrm>
            <a:off x="4429125" y="3519488"/>
            <a:ext cx="365125" cy="0"/>
          </a:xfrm>
          <a:prstGeom prst="line">
            <a:avLst/>
          </a:prstGeom>
          <a:noFill/>
          <a:ln w="9525">
            <a:solidFill>
              <a:schemeClr val="tx1"/>
            </a:solidFill>
            <a:round/>
            <a:headEnd/>
            <a:tailEnd/>
          </a:ln>
        </p:spPr>
        <p:txBody>
          <a:bodyPr/>
          <a:lstStyle/>
          <a:p>
            <a:pPr fontAlgn="auto">
              <a:spcBef>
                <a:spcPts val="0"/>
              </a:spcBef>
              <a:spcAft>
                <a:spcPts val="0"/>
              </a:spcAft>
              <a:defRPr/>
            </a:pPr>
            <a:endParaRPr lang="en-US">
              <a:latin typeface="+mj-lt"/>
              <a:ea typeface="+mn-ea"/>
              <a:cs typeface="+mn-cs"/>
            </a:endParaRPr>
          </a:p>
        </p:txBody>
      </p:sp>
      <p:sp>
        <p:nvSpPr>
          <p:cNvPr id="39" name="Oval 28"/>
          <p:cNvSpPr>
            <a:spLocks noChangeArrowheads="1"/>
          </p:cNvSpPr>
          <p:nvPr/>
        </p:nvSpPr>
        <p:spPr bwMode="auto">
          <a:xfrm>
            <a:off x="4565650" y="3359150"/>
            <a:ext cx="215900" cy="215900"/>
          </a:xfrm>
          <a:prstGeom prst="ellipse">
            <a:avLst/>
          </a:prstGeom>
          <a:solidFill>
            <a:srgbClr val="FFCC00"/>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40" name="Oval 29"/>
          <p:cNvSpPr>
            <a:spLocks noChangeArrowheads="1"/>
          </p:cNvSpPr>
          <p:nvPr/>
        </p:nvSpPr>
        <p:spPr bwMode="auto">
          <a:xfrm flipH="1">
            <a:off x="4337050" y="3357563"/>
            <a:ext cx="215900" cy="215900"/>
          </a:xfrm>
          <a:prstGeom prst="ellipse">
            <a:avLst/>
          </a:prstGeom>
          <a:solidFill>
            <a:srgbClr val="FFCC00"/>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11283" name="Line 30"/>
          <p:cNvSpPr>
            <a:spLocks noChangeShapeType="1"/>
          </p:cNvSpPr>
          <p:nvPr/>
        </p:nvSpPr>
        <p:spPr bwMode="auto">
          <a:xfrm>
            <a:off x="7054850" y="2336800"/>
            <a:ext cx="0" cy="863600"/>
          </a:xfrm>
          <a:prstGeom prst="line">
            <a:avLst/>
          </a:prstGeom>
          <a:noFill/>
          <a:ln w="9525">
            <a:solidFill>
              <a:schemeClr val="tx1"/>
            </a:solidFill>
            <a:round/>
            <a:headEnd/>
            <a:tailEnd type="triangle" w="med" len="med"/>
          </a:ln>
        </p:spPr>
        <p:txBody>
          <a:bodyPr/>
          <a:lstStyle/>
          <a:p>
            <a:pPr fontAlgn="auto">
              <a:spcBef>
                <a:spcPts val="0"/>
              </a:spcBef>
              <a:spcAft>
                <a:spcPts val="0"/>
              </a:spcAft>
              <a:defRPr/>
            </a:pPr>
            <a:endParaRPr lang="en-US">
              <a:latin typeface="+mj-lt"/>
              <a:ea typeface="+mn-ea"/>
              <a:cs typeface="+mn-cs"/>
            </a:endParaRPr>
          </a:p>
        </p:txBody>
      </p:sp>
      <p:sp>
        <p:nvSpPr>
          <p:cNvPr id="32790" name="Text Box 17"/>
          <p:cNvSpPr txBox="1">
            <a:spLocks noChangeArrowheads="1"/>
          </p:cNvSpPr>
          <p:nvPr/>
        </p:nvSpPr>
        <p:spPr bwMode="auto">
          <a:xfrm>
            <a:off x="1000125" y="2500313"/>
            <a:ext cx="787400" cy="400050"/>
          </a:xfrm>
          <a:prstGeom prst="rect">
            <a:avLst/>
          </a:prstGeom>
          <a:noFill/>
          <a:ln w="9525">
            <a:noFill/>
            <a:miter lim="800000"/>
            <a:headEnd/>
            <a:tailEnd/>
          </a:ln>
        </p:spPr>
        <p:txBody>
          <a:bodyPr wrap="none">
            <a:prstTxWarp prst="textNoShape">
              <a:avLst/>
            </a:prstTxWarp>
            <a:spAutoFit/>
          </a:bodyPr>
          <a:lstStyle/>
          <a:p>
            <a:r>
              <a:rPr lang="en-US" sz="2000" dirty="0" err="1">
                <a:latin typeface="Calibri" pitchFamily="-112" charset="0"/>
              </a:rPr>
              <a:t>t</a:t>
            </a:r>
            <a:r>
              <a:rPr lang="en-US" sz="2000" baseline="-25000" dirty="0" err="1">
                <a:latin typeface="Calibri" pitchFamily="-112" charset="0"/>
              </a:rPr>
              <a:t>i</a:t>
            </a:r>
            <a:r>
              <a:rPr lang="en-US" sz="2000" dirty="0">
                <a:latin typeface="Calibri" pitchFamily="-112" charset="0"/>
              </a:rPr>
              <a:t>, s, </a:t>
            </a:r>
            <a:r>
              <a:rPr lang="en-US" sz="2000" dirty="0" err="1">
                <a:latin typeface="Calibri" pitchFamily="-112" charset="0"/>
              </a:rPr>
              <a:t>v</a:t>
            </a:r>
            <a:endParaRPr lang="en-US" sz="2000" dirty="0">
              <a:latin typeface="Calibri" pitchFamily="-112" charset="0"/>
            </a:endParaRPr>
          </a:p>
        </p:txBody>
      </p:sp>
      <p:sp>
        <p:nvSpPr>
          <p:cNvPr id="32791" name="Text Box 17"/>
          <p:cNvSpPr txBox="1">
            <a:spLocks noChangeArrowheads="1"/>
          </p:cNvSpPr>
          <p:nvPr/>
        </p:nvSpPr>
        <p:spPr bwMode="auto">
          <a:xfrm>
            <a:off x="7286625" y="2428875"/>
            <a:ext cx="787400" cy="400050"/>
          </a:xfrm>
          <a:prstGeom prst="rect">
            <a:avLst/>
          </a:prstGeom>
          <a:noFill/>
          <a:ln w="9525">
            <a:noFill/>
            <a:miter lim="800000"/>
            <a:headEnd/>
            <a:tailEnd/>
          </a:ln>
        </p:spPr>
        <p:txBody>
          <a:bodyPr wrap="none">
            <a:prstTxWarp prst="textNoShape">
              <a:avLst/>
            </a:prstTxWarp>
            <a:spAutoFit/>
          </a:bodyPr>
          <a:lstStyle/>
          <a:p>
            <a:r>
              <a:rPr lang="en-US" sz="2000" dirty="0" err="1">
                <a:latin typeface="Calibri" pitchFamily="-112" charset="0"/>
              </a:rPr>
              <a:t>t</a:t>
            </a:r>
            <a:r>
              <a:rPr lang="en-US" sz="2000" baseline="-25000" dirty="0" err="1">
                <a:latin typeface="Calibri" pitchFamily="-112" charset="0"/>
              </a:rPr>
              <a:t>j</a:t>
            </a:r>
            <a:r>
              <a:rPr lang="en-US" sz="2000" dirty="0">
                <a:latin typeface="Calibri" pitchFamily="-112" charset="0"/>
              </a:rPr>
              <a:t>, s, </a:t>
            </a:r>
            <a:r>
              <a:rPr lang="en-US" sz="2000" dirty="0" err="1">
                <a:latin typeface="Calibri" pitchFamily="-112" charset="0"/>
              </a:rPr>
              <a:t>v</a:t>
            </a:r>
            <a:endParaRPr lang="en-US" sz="2000" dirty="0">
              <a:latin typeface="Calibri" pitchFamily="-112" charset="0"/>
            </a:endParaRPr>
          </a:p>
        </p:txBody>
      </p:sp>
      <p:sp>
        <p:nvSpPr>
          <p:cNvPr id="32795" name="TextBox 41"/>
          <p:cNvSpPr txBox="1">
            <a:spLocks noChangeArrowheads="1"/>
          </p:cNvSpPr>
          <p:nvPr/>
        </p:nvSpPr>
        <p:spPr bwMode="auto">
          <a:xfrm>
            <a:off x="838421" y="1063501"/>
            <a:ext cx="7467158" cy="646331"/>
          </a:xfrm>
          <a:prstGeom prst="rect">
            <a:avLst/>
          </a:prstGeom>
          <a:noFill/>
          <a:ln w="9525">
            <a:noFill/>
            <a:miter lim="800000"/>
            <a:headEnd/>
            <a:tailEnd/>
          </a:ln>
        </p:spPr>
        <p:txBody>
          <a:bodyPr wrap="none">
            <a:prstTxWarp prst="textNoShape">
              <a:avLst/>
            </a:prstTxWarp>
            <a:spAutoFit/>
          </a:bodyPr>
          <a:lstStyle/>
          <a:p>
            <a:pPr algn="ctr"/>
            <a:r>
              <a:rPr lang="en-US"/>
              <a:t>To test the hypothesis that replication occurs uniformly at a characteristic rate</a:t>
            </a:r>
          </a:p>
          <a:p>
            <a:pPr algn="ctr"/>
            <a:r>
              <a:rPr lang="en-US"/>
              <a:t>throughout the genome, we modeled the process using this average velocity</a:t>
            </a:r>
          </a:p>
        </p:txBody>
      </p:sp>
      <p:sp>
        <p:nvSpPr>
          <p:cNvPr id="42" name="TextBox 1"/>
          <p:cNvSpPr txBox="1">
            <a:spLocks noChangeArrowheads="1"/>
          </p:cNvSpPr>
          <p:nvPr/>
        </p:nvSpPr>
        <p:spPr bwMode="auto">
          <a:xfrm>
            <a:off x="533400" y="0"/>
            <a:ext cx="8077200" cy="523220"/>
          </a:xfrm>
          <a:prstGeom prst="rect">
            <a:avLst/>
          </a:prstGeom>
          <a:noFill/>
          <a:ln w="9525">
            <a:noFill/>
            <a:miter lim="800000"/>
            <a:headEnd/>
            <a:tailEnd/>
          </a:ln>
        </p:spPr>
        <p:txBody>
          <a:bodyPr wrap="square">
            <a:prstTxWarp prst="textNoShape">
              <a:avLst/>
            </a:prstTxWarp>
            <a:spAutoFit/>
          </a:bodyPr>
          <a:lstStyle/>
          <a:p>
            <a:pPr algn="ctr"/>
            <a:r>
              <a:rPr lang="en-US" sz="2800" b="1" dirty="0">
                <a:latin typeface="Comic Sans MS" pitchFamily="66" charset="0"/>
              </a:rPr>
              <a:t>Replication Fork Progression: Model</a:t>
            </a:r>
          </a:p>
        </p:txBody>
      </p:sp>
      <p:sp>
        <p:nvSpPr>
          <p:cNvPr id="37"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Tree>
    <p:custDataLst>
      <p:tags r:id="rId1"/>
    </p:custDataLst>
    <p:extLst>
      <p:ext uri="{BB962C8B-B14F-4D97-AF65-F5344CB8AC3E}">
        <p14:creationId xmlns:p14="http://schemas.microsoft.com/office/powerpoint/2010/main" val="297589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000"/>
                                        <p:tgtEl>
                                          <p:spTgt spid="7"/>
                                        </p:tgtEl>
                                      </p:cBhvr>
                                    </p:animEffect>
                                  </p:childTnLst>
                                </p:cTn>
                              </p:par>
                            </p:childTnLst>
                          </p:cTn>
                        </p:par>
                        <p:par>
                          <p:cTn id="11" fill="hold">
                            <p:stCondLst>
                              <p:cond delay="3000"/>
                            </p:stCondLst>
                            <p:childTnLst>
                              <p:par>
                                <p:cTn id="12" presetID="1" presetClass="exit" presetSubtype="0" fill="hold" nodeType="after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63" presetClass="path" presetSubtype="0" accel="50000" decel="50000" fill="hold" nodeType="withEffect">
                                  <p:stCondLst>
                                    <p:cond delay="0"/>
                                  </p:stCondLst>
                                  <p:childTnLst>
                                    <p:animMotion origin="layout" path="M 0.0 0.0  L 0.25 0.0  E" pathEditMode="relative" ptsTypes="">
                                      <p:cBhvr>
                                        <p:cTn id="21" dur="5000" fill="hold"/>
                                        <p:tgtEl>
                                          <p:spTgt spid="5122"/>
                                        </p:tgtEl>
                                        <p:attrNameLst>
                                          <p:attrName>ppt_x</p:attrName>
                                          <p:attrName>ppt_y</p:attrName>
                                        </p:attrNameLst>
                                      </p:cBhvr>
                                    </p:animMotion>
                                  </p:childTnLst>
                                </p:cTn>
                              </p:par>
                              <p:par>
                                <p:cTn id="22" presetID="63" presetClass="path" presetSubtype="0" accel="50000" decel="50000" fill="hold" grpId="0" nodeType="withEffect">
                                  <p:stCondLst>
                                    <p:cond delay="0"/>
                                  </p:stCondLst>
                                  <p:childTnLst>
                                    <p:animMotion origin="layout" path="M -2.77778E-7 -4.07407E-6 L 0.23854 -4.07407E-6 " pathEditMode="relative" rAng="0" ptsTypes="AA">
                                      <p:cBhvr>
                                        <p:cTn id="23" dur="5000" fill="hold"/>
                                        <p:tgtEl>
                                          <p:spTgt spid="5126"/>
                                        </p:tgtEl>
                                        <p:attrNameLst>
                                          <p:attrName>ppt_x</p:attrName>
                                          <p:attrName>ppt_y</p:attrName>
                                        </p:attrNameLst>
                                      </p:cBhvr>
                                      <p:rCtr x="119" y="0"/>
                                    </p:animMotion>
                                  </p:childTnLst>
                                </p:cTn>
                              </p:par>
                              <p:par>
                                <p:cTn id="24" presetID="35" presetClass="path" presetSubtype="0" accel="50000" decel="50000" fill="hold" nodeType="withEffect">
                                  <p:stCondLst>
                                    <p:cond delay="0"/>
                                  </p:stCondLst>
                                  <p:childTnLst>
                                    <p:animMotion origin="layout" path="M 0.0 0.0  L -0.25 0.0  E" pathEditMode="relative" rAng="0" ptsTypes="">
                                      <p:cBhvr>
                                        <p:cTn id="25" dur="5000" fill="hold"/>
                                        <p:tgtEl>
                                          <p:spTgt spid="2"/>
                                        </p:tgtEl>
                                        <p:attrNameLst>
                                          <p:attrName>ppt_x</p:attrName>
                                          <p:attrName>ppt_y</p:attrName>
                                        </p:attrNameLst>
                                      </p:cBhvr>
                                      <p:rCtr x="0" y="0"/>
                                    </p:animMotion>
                                  </p:childTnLst>
                                </p:cTn>
                              </p:par>
                              <p:par>
                                <p:cTn id="26" presetID="63" presetClass="path" presetSubtype="0" accel="50000" decel="50000" fill="hold" nodeType="withEffect">
                                  <p:stCondLst>
                                    <p:cond delay="0"/>
                                  </p:stCondLst>
                                  <p:childTnLst>
                                    <p:animMotion origin="layout" path="M 0 0  L 0.25 0  E" pathEditMode="relative" ptsTypes="">
                                      <p:cBhvr>
                                        <p:cTn id="27" dur="5000" fill="hold"/>
                                        <p:tgtEl>
                                          <p:spTgt spid="5"/>
                                        </p:tgtEl>
                                        <p:attrNameLst>
                                          <p:attrName>ppt_x</p:attrName>
                                          <p:attrName>ppt_y</p:attrName>
                                        </p:attrNameLst>
                                      </p:cBhvr>
                                    </p:animMotion>
                                  </p:childTnLst>
                                </p:cTn>
                              </p:par>
                              <p:par>
                                <p:cTn id="28" presetID="35" presetClass="path" presetSubtype="0" accel="50000" decel="50000" fill="hold" grpId="0" nodeType="withEffect">
                                  <p:stCondLst>
                                    <p:cond delay="0"/>
                                  </p:stCondLst>
                                  <p:childTnLst>
                                    <p:animMotion origin="layout" path="M 5E-6 3.7037E-7 L -0.24792 3.7037E-7 " pathEditMode="relative" rAng="0" ptsTypes="AA">
                                      <p:cBhvr>
                                        <p:cTn id="29" dur="5000" fill="hold"/>
                                        <p:tgtEl>
                                          <p:spTgt spid="5146"/>
                                        </p:tgtEl>
                                        <p:attrNameLst>
                                          <p:attrName>ppt_x</p:attrName>
                                          <p:attrName>ppt_y</p:attrName>
                                        </p:attrNameLst>
                                      </p:cBhvr>
                                      <p:rCtr x="-124" y="0"/>
                                    </p:animMotion>
                                  </p:childTnLst>
                                </p:cTn>
                              </p:par>
                              <p:par>
                                <p:cTn id="30" presetID="35" presetClass="path" presetSubtype="0" accel="50000" decel="50000" fill="hold" nodeType="withEffect">
                                  <p:stCondLst>
                                    <p:cond delay="0"/>
                                  </p:stCondLst>
                                  <p:childTnLst>
                                    <p:animMotion origin="layout" path="M 0 0  L -0.25 0  E" pathEditMode="relative" ptsTypes="">
                                      <p:cBhvr>
                                        <p:cTn id="31" dur="5000" fill="hold"/>
                                        <p:tgtEl>
                                          <p:spTgt spid="32"/>
                                        </p:tgtEl>
                                        <p:attrNameLst>
                                          <p:attrName>ppt_x</p:attrName>
                                          <p:attrName>ppt_y</p:attrName>
                                        </p:attrNameLst>
                                      </p:cBhvr>
                                    </p:animMotion>
                                  </p:childTnLst>
                                </p:cTn>
                              </p:par>
                            </p:childTnLst>
                          </p:cTn>
                        </p:par>
                        <p:par>
                          <p:cTn id="32" fill="hold">
                            <p:stCondLst>
                              <p:cond delay="8000"/>
                            </p:stCondLst>
                            <p:childTnLst>
                              <p:par>
                                <p:cTn id="33" presetID="1" presetClass="entr" presetSubtype="0" fill="hold" grpId="2" nodeType="after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2"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514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12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par>
                          <p:cTn id="43" fill="hold">
                            <p:stCondLst>
                              <p:cond delay="8000"/>
                            </p:stCondLst>
                            <p:childTnLst>
                              <p:par>
                                <p:cTn id="44" presetID="0" presetClass="path" presetSubtype="0" accel="50000" decel="50000" fill="hold" grpId="0" nodeType="afterEffect">
                                  <p:stCondLst>
                                    <p:cond delay="0"/>
                                  </p:stCondLst>
                                  <p:childTnLst>
                                    <p:animMotion origin="layout" path="M 5.27778E-6 2.96296E-6 C 0.00192 -0.00602 0.004 -0.01181 0.00365 -0.01598 C 0.0033 -0.02014 -0.00051 -0.02223 -0.0026 -0.0257 C -0.00468 -0.02917 -0.00763 -0.03287 -0.00937 -0.03681 C -0.01111 -0.04074 -0.01197 -0.04584 -0.01354 -0.05 C -0.0151 -0.05417 -0.01996 -0.05718 -0.01874 -0.06181 C -0.01753 -0.06644 -0.00642 -0.07107 -0.00624 -0.07778 C -0.00607 -0.08449 -0.01788 -0.09422 -0.0177 -0.10209 C -0.01753 -0.10996 -0.00555 -0.1169 -0.00572 -0.125 C -0.0059 -0.13311 -0.01753 -0.14167 -0.01926 -0.15139 C -0.021 -0.16111 -0.01475 -0.17593 -0.01614 -0.18403 C -0.01753 -0.19213 -0.02569 -0.19329 -0.02812 -0.2 C -0.03055 -0.20672 -0.02604 -0.21783 -0.03124 -0.225 C -0.03645 -0.23218 -0.0552 -0.23681 -0.05937 -0.24306 C -0.06354 -0.24931 -0.05676 -0.25764 -0.05676 -0.2632 C -0.05676 -0.26875 -0.05885 -0.27385 -0.05937 -0.27639 " pathEditMode="relative" ptsTypes="aaaaaaaaaaaaaaaA">
                                      <p:cBhvr>
                                        <p:cTn id="45" dur="2000" fill="hold"/>
                                        <p:tgtEl>
                                          <p:spTgt spid="39"/>
                                        </p:tgtEl>
                                        <p:attrNameLst>
                                          <p:attrName>ppt_x</p:attrName>
                                          <p:attrName>ppt_y</p:attrName>
                                        </p:attrNameLst>
                                      </p:cBhvr>
                                    </p:animMotion>
                                  </p:childTnLst>
                                </p:cTn>
                              </p:par>
                              <p:par>
                                <p:cTn id="46" presetID="0" presetClass="path" presetSubtype="0" accel="50000" decel="50000" fill="hold" grpId="0" nodeType="withEffect">
                                  <p:stCondLst>
                                    <p:cond delay="0"/>
                                  </p:stCondLst>
                                  <p:childTnLst>
                                    <p:animMotion origin="layout" path="M 0.00052 0.00092 C -0.00365 0.00231 -0.00781 0.00393 -0.00781 0.00925 C -0.00781 0.01458 -0.00295 0.02662 0.00052 0.03356 C 0.00399 0.0405 0.00937 0.04513 0.0125 0.05023 C 0.01562 0.05532 0.02187 0.05925 0.01927 0.06481 C 0.01667 0.07037 0.00035 0.07546 -0.00313 0.08425 C -0.0066 0.09305 0.00191 0.10902 -0.00156 0.11759 C -0.00504 0.12615 -0.01597 0.13518 -0.02448 0.13634 C -0.03299 0.1375 -0.04636 0.11967 -0.05261 0.12453 C -0.05886 0.12939 -0.06458 0.14837 -0.06198 0.1655 C -0.05938 0.18263 -0.04202 0.21666 -0.03646 0.22731 C -0.0309 0.23796 -0.02986 0.23402 -0.02865 0.23009 " pathEditMode="relative" ptsTypes="aaaaaaaaaaaA">
                                      <p:cBhvr>
                                        <p:cTn id="47" dur="2000" fill="hold"/>
                                        <p:tgtEl>
                                          <p:spTgt spid="40"/>
                                        </p:tgtEl>
                                        <p:attrNameLst>
                                          <p:attrName>ppt_x</p:attrName>
                                          <p:attrName>ppt_y</p:attrName>
                                        </p:attrNameLst>
                                      </p:cBhvr>
                                    </p:animMotion>
                                  </p:childTnLst>
                                </p:cTn>
                              </p:par>
                            </p:childTnLst>
                          </p:cTn>
                        </p:par>
                        <p:par>
                          <p:cTn id="48" fill="hold">
                            <p:stCondLst>
                              <p:cond delay="10000"/>
                            </p:stCondLst>
                            <p:childTnLst>
                              <p:par>
                                <p:cTn id="49" presetID="1" presetClass="exit" presetSubtype="0" fill="hold" grpId="1" nodeType="afterEffect">
                                  <p:stCondLst>
                                    <p:cond delay="0"/>
                                  </p:stCondLst>
                                  <p:childTnLst>
                                    <p:set>
                                      <p:cBhvr>
                                        <p:cTn id="50" dur="1" fill="hold">
                                          <p:stCondLst>
                                            <p:cond delay="0"/>
                                          </p:stCondLst>
                                        </p:cTn>
                                        <p:tgtEl>
                                          <p:spTgt spid="3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P spid="5126" grpId="1" animBg="1"/>
      <p:bldP spid="5146" grpId="0" animBg="1"/>
      <p:bldP spid="5146" grpId="1" animBg="1"/>
      <p:bldP spid="39" grpId="0" animBg="1"/>
      <p:bldP spid="39" grpId="1" animBg="1"/>
      <p:bldP spid="39" grpId="2" animBg="1"/>
      <p:bldP spid="40" grpId="0" animBg="1"/>
      <p:bldP spid="40" grpId="1" animBg="1"/>
      <p:bldP spid="40"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p:cNvSpPr txBox="1">
            <a:spLocks noChangeArrowheads="1"/>
          </p:cNvSpPr>
          <p:nvPr/>
        </p:nvSpPr>
        <p:spPr bwMode="auto">
          <a:xfrm>
            <a:off x="6267599" y="1137128"/>
            <a:ext cx="1620837" cy="646113"/>
          </a:xfrm>
          <a:prstGeom prst="rect">
            <a:avLst/>
          </a:prstGeom>
          <a:noFill/>
          <a:ln w="9525">
            <a:noFill/>
            <a:miter lim="800000"/>
            <a:headEnd/>
            <a:tailEnd/>
          </a:ln>
        </p:spPr>
        <p:txBody>
          <a:bodyPr wrap="none">
            <a:prstTxWarp prst="textNoShape">
              <a:avLst/>
            </a:prstTxWarp>
            <a:spAutoFit/>
          </a:bodyPr>
          <a:lstStyle/>
          <a:p>
            <a:pPr algn="ctr"/>
            <a:r>
              <a:rPr lang="en-US"/>
              <a:t>simple region </a:t>
            </a:r>
          </a:p>
          <a:p>
            <a:pPr algn="ctr"/>
            <a:r>
              <a:rPr lang="en-US"/>
              <a:t>3 origins</a:t>
            </a:r>
          </a:p>
        </p:txBody>
      </p:sp>
      <p:pic>
        <p:nvPicPr>
          <p:cNvPr id="25" name="Picture 24" descr="Fig3.tif"/>
          <p:cNvPicPr>
            <a:picLocks noChangeAspect="1"/>
          </p:cNvPicPr>
          <p:nvPr/>
        </p:nvPicPr>
        <p:blipFill>
          <a:blip r:embed="rId4" cstate="print"/>
          <a:srcRect l="6381" t="7219" b="80883"/>
          <a:stretch>
            <a:fillRect/>
          </a:stretch>
        </p:blipFill>
        <p:spPr>
          <a:xfrm>
            <a:off x="2852303" y="1060928"/>
            <a:ext cx="3091297" cy="914400"/>
          </a:xfrm>
          <a:prstGeom prst="rect">
            <a:avLst/>
          </a:prstGeom>
        </p:spPr>
      </p:pic>
      <p:pic>
        <p:nvPicPr>
          <p:cNvPr id="26" name="Picture 25" descr="Fig3.tif"/>
          <p:cNvPicPr>
            <a:picLocks noChangeAspect="1"/>
          </p:cNvPicPr>
          <p:nvPr/>
        </p:nvPicPr>
        <p:blipFill>
          <a:blip r:embed="rId4" cstate="print"/>
          <a:srcRect l="6381" t="23083" b="65020"/>
          <a:stretch>
            <a:fillRect/>
          </a:stretch>
        </p:blipFill>
        <p:spPr>
          <a:xfrm>
            <a:off x="2852303" y="2280128"/>
            <a:ext cx="3091297" cy="914400"/>
          </a:xfrm>
          <a:prstGeom prst="rect">
            <a:avLst/>
          </a:prstGeom>
        </p:spPr>
      </p:pic>
      <p:pic>
        <p:nvPicPr>
          <p:cNvPr id="27" name="Picture 26" descr="Fig3.tif"/>
          <p:cNvPicPr>
            <a:picLocks noChangeAspect="1"/>
          </p:cNvPicPr>
          <p:nvPr/>
        </p:nvPicPr>
        <p:blipFill>
          <a:blip r:embed="rId4" cstate="print"/>
          <a:srcRect l="6381" t="38946" b="49156"/>
          <a:stretch>
            <a:fillRect/>
          </a:stretch>
        </p:blipFill>
        <p:spPr>
          <a:xfrm>
            <a:off x="2848846" y="5582128"/>
            <a:ext cx="3091297" cy="914400"/>
          </a:xfrm>
          <a:prstGeom prst="rect">
            <a:avLst/>
          </a:prstGeom>
        </p:spPr>
      </p:pic>
      <p:pic>
        <p:nvPicPr>
          <p:cNvPr id="28" name="Picture 27" descr="Fig3.tif"/>
          <p:cNvPicPr>
            <a:picLocks noChangeAspect="1"/>
          </p:cNvPicPr>
          <p:nvPr/>
        </p:nvPicPr>
        <p:blipFill>
          <a:blip r:embed="rId4" cstate="print"/>
          <a:srcRect l="6381" t="54810" b="33293"/>
          <a:stretch>
            <a:fillRect/>
          </a:stretch>
        </p:blipFill>
        <p:spPr>
          <a:xfrm>
            <a:off x="2852303" y="3372328"/>
            <a:ext cx="3091297" cy="914400"/>
          </a:xfrm>
          <a:prstGeom prst="rect">
            <a:avLst/>
          </a:prstGeom>
        </p:spPr>
      </p:pic>
      <p:pic>
        <p:nvPicPr>
          <p:cNvPr id="29" name="Picture 28" descr="Fig3.tif"/>
          <p:cNvPicPr>
            <a:picLocks noChangeAspect="1"/>
          </p:cNvPicPr>
          <p:nvPr/>
        </p:nvPicPr>
        <p:blipFill>
          <a:blip r:embed="rId4" cstate="print"/>
          <a:srcRect l="6381" t="70673" b="17430"/>
          <a:stretch>
            <a:fillRect/>
          </a:stretch>
        </p:blipFill>
        <p:spPr>
          <a:xfrm>
            <a:off x="2852303" y="4477228"/>
            <a:ext cx="3091297" cy="914400"/>
          </a:xfrm>
          <a:prstGeom prst="rect">
            <a:avLst/>
          </a:prstGeom>
        </p:spPr>
      </p:pic>
      <p:sp>
        <p:nvSpPr>
          <p:cNvPr id="30" name="TextBox 6"/>
          <p:cNvSpPr txBox="1">
            <a:spLocks noChangeArrowheads="1"/>
          </p:cNvSpPr>
          <p:nvPr/>
        </p:nvSpPr>
        <p:spPr bwMode="auto">
          <a:xfrm>
            <a:off x="5927874" y="2346803"/>
            <a:ext cx="2338387" cy="923925"/>
          </a:xfrm>
          <a:prstGeom prst="rect">
            <a:avLst/>
          </a:prstGeom>
          <a:noFill/>
          <a:ln w="9525">
            <a:noFill/>
            <a:miter lim="800000"/>
            <a:headEnd/>
            <a:tailEnd/>
          </a:ln>
        </p:spPr>
        <p:txBody>
          <a:bodyPr>
            <a:prstTxWarp prst="textNoShape">
              <a:avLst/>
            </a:prstTxWarp>
            <a:spAutoFit/>
          </a:bodyPr>
          <a:lstStyle/>
          <a:p>
            <a:pPr algn="ctr"/>
            <a:r>
              <a:rPr lang="en-US" dirty="0"/>
              <a:t>more complex region</a:t>
            </a:r>
          </a:p>
          <a:p>
            <a:pPr algn="ctr"/>
            <a:r>
              <a:rPr lang="en-US" dirty="0"/>
              <a:t> 7 origins</a:t>
            </a:r>
          </a:p>
          <a:p>
            <a:pPr algn="ctr"/>
            <a:endParaRPr lang="en-US" dirty="0"/>
          </a:p>
        </p:txBody>
      </p:sp>
      <p:sp>
        <p:nvSpPr>
          <p:cNvPr id="31" name="TextBox 7"/>
          <p:cNvSpPr txBox="1">
            <a:spLocks noChangeArrowheads="1"/>
          </p:cNvSpPr>
          <p:nvPr/>
        </p:nvSpPr>
        <p:spPr bwMode="auto">
          <a:xfrm>
            <a:off x="5913304" y="5658328"/>
            <a:ext cx="2128837" cy="647700"/>
          </a:xfrm>
          <a:prstGeom prst="rect">
            <a:avLst/>
          </a:prstGeom>
          <a:noFill/>
          <a:ln w="9525">
            <a:noFill/>
            <a:miter lim="800000"/>
            <a:headEnd/>
            <a:tailEnd/>
          </a:ln>
        </p:spPr>
        <p:txBody>
          <a:bodyPr wrap="none">
            <a:prstTxWarp prst="textNoShape">
              <a:avLst/>
            </a:prstTxWarp>
            <a:spAutoFit/>
          </a:bodyPr>
          <a:lstStyle/>
          <a:p>
            <a:pPr algn="ctr"/>
            <a:r>
              <a:rPr lang="en-US" dirty="0"/>
              <a:t>distant origins</a:t>
            </a:r>
          </a:p>
          <a:p>
            <a:pPr algn="ctr"/>
            <a:r>
              <a:rPr lang="en-US" dirty="0">
                <a:sym typeface="Symbol" pitchFamily="-112" charset="2"/>
              </a:rPr>
              <a:t></a:t>
            </a:r>
            <a:r>
              <a:rPr lang="en-US" dirty="0"/>
              <a:t>100 </a:t>
            </a:r>
            <a:r>
              <a:rPr lang="en-US" dirty="0" err="1"/>
              <a:t>kbases</a:t>
            </a:r>
            <a:r>
              <a:rPr lang="en-US" dirty="0"/>
              <a:t> apart</a:t>
            </a:r>
          </a:p>
        </p:txBody>
      </p:sp>
      <p:sp>
        <p:nvSpPr>
          <p:cNvPr id="32" name="TextBox 9"/>
          <p:cNvSpPr txBox="1">
            <a:spLocks noChangeArrowheads="1"/>
          </p:cNvSpPr>
          <p:nvPr/>
        </p:nvSpPr>
        <p:spPr bwMode="auto">
          <a:xfrm>
            <a:off x="6472386" y="3524728"/>
            <a:ext cx="1196975" cy="369888"/>
          </a:xfrm>
          <a:prstGeom prst="rect">
            <a:avLst/>
          </a:prstGeom>
          <a:noFill/>
          <a:ln w="9525">
            <a:noFill/>
            <a:miter lim="800000"/>
            <a:headEnd/>
            <a:tailEnd/>
          </a:ln>
        </p:spPr>
        <p:txBody>
          <a:bodyPr wrap="none">
            <a:prstTxWarp prst="textNoShape">
              <a:avLst/>
            </a:prstTxWarp>
            <a:spAutoFit/>
          </a:bodyPr>
          <a:lstStyle/>
          <a:p>
            <a:r>
              <a:rPr lang="en-US" dirty="0"/>
              <a:t>telomeres</a:t>
            </a:r>
          </a:p>
        </p:txBody>
      </p:sp>
      <p:sp>
        <p:nvSpPr>
          <p:cNvPr id="33" name="TextBox 10"/>
          <p:cNvSpPr txBox="1">
            <a:spLocks noChangeArrowheads="1"/>
          </p:cNvSpPr>
          <p:nvPr/>
        </p:nvSpPr>
        <p:spPr bwMode="auto">
          <a:xfrm>
            <a:off x="6337449" y="4705828"/>
            <a:ext cx="1466850" cy="369888"/>
          </a:xfrm>
          <a:prstGeom prst="rect">
            <a:avLst/>
          </a:prstGeom>
          <a:noFill/>
          <a:ln w="9525">
            <a:noFill/>
            <a:miter lim="800000"/>
            <a:headEnd/>
            <a:tailEnd/>
          </a:ln>
        </p:spPr>
        <p:txBody>
          <a:bodyPr wrap="none">
            <a:prstTxWarp prst="textNoShape">
              <a:avLst/>
            </a:prstTxWarp>
            <a:spAutoFit/>
          </a:bodyPr>
          <a:lstStyle/>
          <a:p>
            <a:r>
              <a:rPr lang="en-US" dirty="0"/>
              <a:t>centromeres</a:t>
            </a:r>
          </a:p>
        </p:txBody>
      </p:sp>
      <p:sp>
        <p:nvSpPr>
          <p:cNvPr id="12" name="TextBox 11"/>
          <p:cNvSpPr txBox="1"/>
          <p:nvPr/>
        </p:nvSpPr>
        <p:spPr>
          <a:xfrm>
            <a:off x="2902696" y="660818"/>
            <a:ext cx="1580882" cy="400110"/>
          </a:xfrm>
          <a:prstGeom prst="rect">
            <a:avLst/>
          </a:prstGeom>
          <a:noFill/>
        </p:spPr>
        <p:txBody>
          <a:bodyPr wrap="none" rtlCol="0">
            <a:spAutoFit/>
          </a:bodyPr>
          <a:lstStyle/>
          <a:p>
            <a:r>
              <a:rPr lang="en-US" sz="2000" b="1" dirty="0"/>
              <a:t>Experiment</a:t>
            </a:r>
          </a:p>
        </p:txBody>
      </p:sp>
      <p:sp>
        <p:nvSpPr>
          <p:cNvPr id="13" name="TextBox 12"/>
          <p:cNvSpPr txBox="1"/>
          <p:nvPr/>
        </p:nvSpPr>
        <p:spPr>
          <a:xfrm>
            <a:off x="4419600" y="660818"/>
            <a:ext cx="1494320" cy="400110"/>
          </a:xfrm>
          <a:prstGeom prst="rect">
            <a:avLst/>
          </a:prstGeom>
          <a:noFill/>
        </p:spPr>
        <p:txBody>
          <a:bodyPr wrap="none" rtlCol="0">
            <a:spAutoFit/>
          </a:bodyPr>
          <a:lstStyle/>
          <a:p>
            <a:r>
              <a:rPr lang="en-US" sz="2000" b="1" dirty="0"/>
              <a:t>Simulation</a:t>
            </a:r>
          </a:p>
        </p:txBody>
      </p:sp>
      <p:sp>
        <p:nvSpPr>
          <p:cNvPr id="15" name="TextBox 14"/>
          <p:cNvSpPr txBox="1"/>
          <p:nvPr/>
        </p:nvSpPr>
        <p:spPr>
          <a:xfrm>
            <a:off x="2902376" y="6412468"/>
            <a:ext cx="2974267" cy="369332"/>
          </a:xfrm>
          <a:prstGeom prst="rect">
            <a:avLst/>
          </a:prstGeom>
          <a:noFill/>
        </p:spPr>
        <p:txBody>
          <a:bodyPr wrap="none" rtlCol="0">
            <a:spAutoFit/>
          </a:bodyPr>
          <a:lstStyle/>
          <a:p>
            <a:r>
              <a:rPr lang="en-US" dirty="0"/>
              <a:t>Chromosomal coordinate (kb)</a:t>
            </a:r>
          </a:p>
        </p:txBody>
      </p:sp>
      <p:sp>
        <p:nvSpPr>
          <p:cNvPr id="16" name="TextBox 15"/>
          <p:cNvSpPr txBox="1"/>
          <p:nvPr/>
        </p:nvSpPr>
        <p:spPr>
          <a:xfrm>
            <a:off x="1229615" y="1308101"/>
            <a:ext cx="867132" cy="369332"/>
          </a:xfrm>
          <a:prstGeom prst="rect">
            <a:avLst/>
          </a:prstGeom>
          <a:noFill/>
        </p:spPr>
        <p:txBody>
          <a:bodyPr wrap="none" rtlCol="0">
            <a:spAutoFit/>
          </a:bodyPr>
          <a:lstStyle/>
          <a:p>
            <a:r>
              <a:rPr lang="en-US" dirty="0" err="1"/>
              <a:t>Chr</a:t>
            </a:r>
            <a:r>
              <a:rPr lang="en-US" dirty="0"/>
              <a:t> VIII</a:t>
            </a:r>
          </a:p>
        </p:txBody>
      </p:sp>
      <p:sp>
        <p:nvSpPr>
          <p:cNvPr id="17" name="TextBox 16"/>
          <p:cNvSpPr txBox="1"/>
          <p:nvPr/>
        </p:nvSpPr>
        <p:spPr>
          <a:xfrm>
            <a:off x="1229615" y="2517485"/>
            <a:ext cx="750814" cy="369332"/>
          </a:xfrm>
          <a:prstGeom prst="rect">
            <a:avLst/>
          </a:prstGeom>
          <a:noFill/>
        </p:spPr>
        <p:txBody>
          <a:bodyPr wrap="none" rtlCol="0">
            <a:spAutoFit/>
          </a:bodyPr>
          <a:lstStyle/>
          <a:p>
            <a:r>
              <a:rPr lang="en-US" dirty="0" err="1"/>
              <a:t>Chr</a:t>
            </a:r>
            <a:r>
              <a:rPr lang="en-US" dirty="0"/>
              <a:t> IV</a:t>
            </a:r>
          </a:p>
        </p:txBody>
      </p:sp>
      <p:sp>
        <p:nvSpPr>
          <p:cNvPr id="18" name="TextBox 17"/>
          <p:cNvSpPr txBox="1"/>
          <p:nvPr/>
        </p:nvSpPr>
        <p:spPr>
          <a:xfrm>
            <a:off x="1162658" y="5936696"/>
            <a:ext cx="797815" cy="369332"/>
          </a:xfrm>
          <a:prstGeom prst="rect">
            <a:avLst/>
          </a:prstGeom>
          <a:noFill/>
        </p:spPr>
        <p:txBody>
          <a:bodyPr wrap="none" rtlCol="0">
            <a:spAutoFit/>
          </a:bodyPr>
          <a:lstStyle/>
          <a:p>
            <a:r>
              <a:rPr lang="en-US" dirty="0" err="1"/>
              <a:t>Chr</a:t>
            </a:r>
            <a:r>
              <a:rPr lang="en-US" dirty="0"/>
              <a:t> XII</a:t>
            </a:r>
          </a:p>
        </p:txBody>
      </p:sp>
      <p:sp>
        <p:nvSpPr>
          <p:cNvPr id="19" name="TextBox 18"/>
          <p:cNvSpPr txBox="1"/>
          <p:nvPr/>
        </p:nvSpPr>
        <p:spPr>
          <a:xfrm>
            <a:off x="1229615" y="3709950"/>
            <a:ext cx="855974" cy="369332"/>
          </a:xfrm>
          <a:prstGeom prst="rect">
            <a:avLst/>
          </a:prstGeom>
          <a:noFill/>
        </p:spPr>
        <p:txBody>
          <a:bodyPr wrap="none" rtlCol="0">
            <a:spAutoFit/>
          </a:bodyPr>
          <a:lstStyle/>
          <a:p>
            <a:r>
              <a:rPr lang="en-US" dirty="0" err="1"/>
              <a:t>Chr</a:t>
            </a:r>
            <a:r>
              <a:rPr lang="en-US" dirty="0"/>
              <a:t> XIII</a:t>
            </a:r>
          </a:p>
        </p:txBody>
      </p:sp>
      <p:sp>
        <p:nvSpPr>
          <p:cNvPr id="21" name="TextBox 20"/>
          <p:cNvSpPr txBox="1"/>
          <p:nvPr/>
        </p:nvSpPr>
        <p:spPr>
          <a:xfrm>
            <a:off x="1229615" y="4705828"/>
            <a:ext cx="739656" cy="369332"/>
          </a:xfrm>
          <a:prstGeom prst="rect">
            <a:avLst/>
          </a:prstGeom>
          <a:noFill/>
        </p:spPr>
        <p:txBody>
          <a:bodyPr wrap="none" rtlCol="0">
            <a:spAutoFit/>
          </a:bodyPr>
          <a:lstStyle/>
          <a:p>
            <a:r>
              <a:rPr lang="en-US" dirty="0" err="1"/>
              <a:t>Chr</a:t>
            </a:r>
            <a:r>
              <a:rPr lang="en-US" dirty="0"/>
              <a:t> IX</a:t>
            </a:r>
          </a:p>
        </p:txBody>
      </p:sp>
      <p:sp>
        <p:nvSpPr>
          <p:cNvPr id="23" name="Rectangle 22"/>
          <p:cNvSpPr/>
          <p:nvPr/>
        </p:nvSpPr>
        <p:spPr>
          <a:xfrm>
            <a:off x="2884053" y="2181703"/>
            <a:ext cx="535422" cy="1206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877296" y="3302478"/>
            <a:ext cx="535422" cy="1206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855071" y="4397853"/>
            <a:ext cx="535422" cy="1206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2852303" y="5496403"/>
            <a:ext cx="535422" cy="1206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2902376" y="1916668"/>
            <a:ext cx="2974267" cy="369332"/>
          </a:xfrm>
          <a:prstGeom prst="rect">
            <a:avLst/>
          </a:prstGeom>
          <a:noFill/>
        </p:spPr>
        <p:txBody>
          <a:bodyPr wrap="none" rtlCol="0">
            <a:spAutoFit/>
          </a:bodyPr>
          <a:lstStyle/>
          <a:p>
            <a:r>
              <a:rPr lang="en-US" dirty="0"/>
              <a:t>Chromosomal coordinate (kb)</a:t>
            </a:r>
          </a:p>
        </p:txBody>
      </p:sp>
      <p:sp>
        <p:nvSpPr>
          <p:cNvPr id="37" name="TextBox 36"/>
          <p:cNvSpPr txBox="1"/>
          <p:nvPr/>
        </p:nvSpPr>
        <p:spPr>
          <a:xfrm>
            <a:off x="2902376" y="3135868"/>
            <a:ext cx="2974267" cy="369332"/>
          </a:xfrm>
          <a:prstGeom prst="rect">
            <a:avLst/>
          </a:prstGeom>
          <a:noFill/>
        </p:spPr>
        <p:txBody>
          <a:bodyPr wrap="none" rtlCol="0">
            <a:spAutoFit/>
          </a:bodyPr>
          <a:lstStyle/>
          <a:p>
            <a:r>
              <a:rPr lang="en-US" dirty="0"/>
              <a:t>Chromosomal coordinate (kb)</a:t>
            </a:r>
          </a:p>
        </p:txBody>
      </p:sp>
      <p:sp>
        <p:nvSpPr>
          <p:cNvPr id="38" name="TextBox 37"/>
          <p:cNvSpPr txBox="1"/>
          <p:nvPr/>
        </p:nvSpPr>
        <p:spPr>
          <a:xfrm>
            <a:off x="2902376" y="4278868"/>
            <a:ext cx="2974267" cy="369332"/>
          </a:xfrm>
          <a:prstGeom prst="rect">
            <a:avLst/>
          </a:prstGeom>
          <a:noFill/>
        </p:spPr>
        <p:txBody>
          <a:bodyPr wrap="none" rtlCol="0">
            <a:spAutoFit/>
          </a:bodyPr>
          <a:lstStyle/>
          <a:p>
            <a:r>
              <a:rPr lang="en-US" dirty="0"/>
              <a:t>Chromosomal coordinate (kb)</a:t>
            </a:r>
          </a:p>
        </p:txBody>
      </p:sp>
      <p:sp>
        <p:nvSpPr>
          <p:cNvPr id="39" name="TextBox 38"/>
          <p:cNvSpPr txBox="1"/>
          <p:nvPr/>
        </p:nvSpPr>
        <p:spPr>
          <a:xfrm>
            <a:off x="2902376" y="5345668"/>
            <a:ext cx="2974267" cy="369332"/>
          </a:xfrm>
          <a:prstGeom prst="rect">
            <a:avLst/>
          </a:prstGeom>
          <a:noFill/>
        </p:spPr>
        <p:txBody>
          <a:bodyPr wrap="none" rtlCol="0">
            <a:spAutoFit/>
          </a:bodyPr>
          <a:lstStyle/>
          <a:p>
            <a:r>
              <a:rPr lang="en-US" dirty="0"/>
              <a:t>Chromosomal coordinate (kb)</a:t>
            </a:r>
          </a:p>
        </p:txBody>
      </p:sp>
      <p:sp>
        <p:nvSpPr>
          <p:cNvPr id="42" name="TextBox 41"/>
          <p:cNvSpPr txBox="1"/>
          <p:nvPr/>
        </p:nvSpPr>
        <p:spPr>
          <a:xfrm>
            <a:off x="2852303" y="4491271"/>
            <a:ext cx="184666" cy="369332"/>
          </a:xfrm>
          <a:prstGeom prst="rect">
            <a:avLst/>
          </a:prstGeom>
          <a:noFill/>
        </p:spPr>
        <p:txBody>
          <a:bodyPr wrap="none" rtlCol="0">
            <a:spAutoFit/>
          </a:bodyPr>
          <a:lstStyle/>
          <a:p>
            <a:endParaRPr lang="en-US" dirty="0"/>
          </a:p>
        </p:txBody>
      </p:sp>
      <p:sp>
        <p:nvSpPr>
          <p:cNvPr id="40" name="TextBox 1"/>
          <p:cNvSpPr txBox="1">
            <a:spLocks noChangeArrowheads="1"/>
          </p:cNvSpPr>
          <p:nvPr/>
        </p:nvSpPr>
        <p:spPr bwMode="auto">
          <a:xfrm>
            <a:off x="0" y="0"/>
            <a:ext cx="9144000" cy="523220"/>
          </a:xfrm>
          <a:prstGeom prst="rect">
            <a:avLst/>
          </a:prstGeom>
          <a:noFill/>
          <a:ln w="9525">
            <a:noFill/>
            <a:miter lim="800000"/>
            <a:headEnd/>
            <a:tailEnd/>
          </a:ln>
        </p:spPr>
        <p:txBody>
          <a:bodyPr wrap="square">
            <a:prstTxWarp prst="textNoShape">
              <a:avLst/>
            </a:prstTxWarp>
            <a:spAutoFit/>
          </a:bodyPr>
          <a:lstStyle/>
          <a:p>
            <a:pPr algn="ctr"/>
            <a:r>
              <a:rPr lang="en-US" sz="2800" b="1" dirty="0">
                <a:latin typeface="Comic Sans MS" pitchFamily="66" charset="0"/>
              </a:rPr>
              <a:t>Replication Fork Progression</a:t>
            </a:r>
          </a:p>
        </p:txBody>
      </p:sp>
      <p:sp>
        <p:nvSpPr>
          <p:cNvPr id="41"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Tree>
    <p:custDataLst>
      <p:tags r:id="rId1"/>
    </p:custDataLst>
    <p:extLst>
      <p:ext uri="{BB962C8B-B14F-4D97-AF65-F5344CB8AC3E}">
        <p14:creationId xmlns:p14="http://schemas.microsoft.com/office/powerpoint/2010/main" val="4193771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15" grpId="0"/>
      <p:bldP spid="17" grpId="0"/>
      <p:bldP spid="19" grpId="0"/>
      <p:bldP spid="21" grpId="0"/>
      <p:bldP spid="36" grpId="0"/>
      <p:bldP spid="37" grpId="0"/>
      <p:bldP spid="37" grpId="1"/>
      <p:bldP spid="38" grpId="0"/>
      <p:bldP spid="39" grpId="0"/>
      <p:bldP spid="39"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
          <p:cNvSpPr txBox="1">
            <a:spLocks noChangeArrowheads="1"/>
          </p:cNvSpPr>
          <p:nvPr/>
        </p:nvSpPr>
        <p:spPr bwMode="auto">
          <a:xfrm>
            <a:off x="0" y="0"/>
            <a:ext cx="9144000" cy="523220"/>
          </a:xfrm>
          <a:prstGeom prst="rect">
            <a:avLst/>
          </a:prstGeom>
          <a:noFill/>
          <a:ln w="9525">
            <a:noFill/>
            <a:miter lim="800000"/>
            <a:headEnd/>
            <a:tailEnd/>
          </a:ln>
        </p:spPr>
        <p:txBody>
          <a:bodyPr wrap="square">
            <a:prstTxWarp prst="textNoShape">
              <a:avLst/>
            </a:prstTxWarp>
            <a:spAutoFit/>
          </a:bodyPr>
          <a:lstStyle/>
          <a:p>
            <a:pPr algn="ctr"/>
            <a:r>
              <a:rPr lang="en-US" sz="2800" b="1" dirty="0">
                <a:latin typeface="Comic Sans MS" pitchFamily="66" charset="0"/>
              </a:rPr>
              <a:t>Long-term arrest at </a:t>
            </a:r>
            <a:r>
              <a:rPr lang="en-US" sz="2800" b="1" dirty="0" err="1">
                <a:latin typeface="Comic Sans MS" pitchFamily="66" charset="0"/>
              </a:rPr>
              <a:t>tRNA</a:t>
            </a:r>
            <a:r>
              <a:rPr lang="en-US" sz="2800" b="1" dirty="0">
                <a:latin typeface="Comic Sans MS" pitchFamily="66" charset="0"/>
              </a:rPr>
              <a:t> genes</a:t>
            </a:r>
          </a:p>
        </p:txBody>
      </p:sp>
      <p:sp>
        <p:nvSpPr>
          <p:cNvPr id="41"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3" name="Picture 2"/>
          <p:cNvPicPr>
            <a:picLocks noChangeAspect="1"/>
          </p:cNvPicPr>
          <p:nvPr/>
        </p:nvPicPr>
        <p:blipFill>
          <a:blip r:embed="rId4"/>
          <a:stretch>
            <a:fillRect/>
          </a:stretch>
        </p:blipFill>
        <p:spPr>
          <a:xfrm>
            <a:off x="2206193" y="572776"/>
            <a:ext cx="4804207" cy="6209024"/>
          </a:xfrm>
          <a:prstGeom prst="rect">
            <a:avLst/>
          </a:prstGeom>
        </p:spPr>
      </p:pic>
    </p:spTree>
    <p:custDataLst>
      <p:tags r:id="rId1"/>
    </p:custDataLst>
    <p:extLst>
      <p:ext uri="{BB962C8B-B14F-4D97-AF65-F5344CB8AC3E}">
        <p14:creationId xmlns:p14="http://schemas.microsoft.com/office/powerpoint/2010/main" val="832167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
          <p:cNvSpPr txBox="1">
            <a:spLocks noChangeArrowheads="1"/>
          </p:cNvSpPr>
          <p:nvPr/>
        </p:nvSpPr>
        <p:spPr bwMode="auto">
          <a:xfrm>
            <a:off x="0" y="0"/>
            <a:ext cx="9144000" cy="523220"/>
          </a:xfrm>
          <a:prstGeom prst="rect">
            <a:avLst/>
          </a:prstGeom>
          <a:noFill/>
          <a:ln w="9525">
            <a:noFill/>
            <a:miter lim="800000"/>
            <a:headEnd/>
            <a:tailEnd/>
          </a:ln>
        </p:spPr>
        <p:txBody>
          <a:bodyPr wrap="square">
            <a:prstTxWarp prst="textNoShape">
              <a:avLst/>
            </a:prstTxWarp>
            <a:spAutoFit/>
          </a:bodyPr>
          <a:lstStyle/>
          <a:p>
            <a:pPr algn="ctr"/>
            <a:r>
              <a:rPr lang="en-US" sz="2800" b="1" dirty="0">
                <a:latin typeface="Comic Sans MS" pitchFamily="66" charset="0"/>
              </a:rPr>
              <a:t>Long-term arrest at </a:t>
            </a:r>
            <a:r>
              <a:rPr lang="en-US" sz="2800" b="1" dirty="0" err="1">
                <a:latin typeface="Comic Sans MS" pitchFamily="66" charset="0"/>
              </a:rPr>
              <a:t>tRNA</a:t>
            </a:r>
            <a:r>
              <a:rPr lang="en-US" sz="2800" b="1" dirty="0">
                <a:latin typeface="Comic Sans MS" pitchFamily="66" charset="0"/>
              </a:rPr>
              <a:t> genes</a:t>
            </a:r>
          </a:p>
        </p:txBody>
      </p:sp>
      <p:sp>
        <p:nvSpPr>
          <p:cNvPr id="41"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3" name="Picture 2"/>
          <p:cNvPicPr>
            <a:picLocks noChangeAspect="1"/>
          </p:cNvPicPr>
          <p:nvPr/>
        </p:nvPicPr>
        <p:blipFill>
          <a:blip r:embed="rId4"/>
          <a:stretch>
            <a:fillRect/>
          </a:stretch>
        </p:blipFill>
        <p:spPr>
          <a:xfrm>
            <a:off x="48376" y="1219008"/>
            <a:ext cx="9047248" cy="4419983"/>
          </a:xfrm>
          <a:prstGeom prst="rect">
            <a:avLst/>
          </a:prstGeom>
        </p:spPr>
      </p:pic>
      <p:sp>
        <p:nvSpPr>
          <p:cNvPr id="5" name="Rectangle 4"/>
          <p:cNvSpPr/>
          <p:nvPr/>
        </p:nvSpPr>
        <p:spPr>
          <a:xfrm>
            <a:off x="0" y="1219008"/>
            <a:ext cx="3124200" cy="3505392"/>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71424" y="1143000"/>
            <a:ext cx="3124200" cy="3505392"/>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252" y="4724400"/>
            <a:ext cx="9117747" cy="1600198"/>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26131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Modeling and Simulation - Summary</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609600" y="609600"/>
            <a:ext cx="7924800" cy="7478970"/>
          </a:xfrm>
          <a:prstGeom prst="rect">
            <a:avLst/>
          </a:prstGeom>
        </p:spPr>
        <p:txBody>
          <a:bodyPr wrap="square">
            <a:spAutoFit/>
          </a:bodyPr>
          <a:lstStyle/>
          <a:p>
            <a:pPr marL="290513" indent="-290513" algn="just">
              <a:buSzPct val="150000"/>
              <a:buFont typeface="Arial" pitchFamily="34" charset="0"/>
              <a:buChar char="•"/>
            </a:pPr>
            <a:r>
              <a:rPr lang="en-US" sz="2000" b="1" dirty="0">
                <a:latin typeface="Comic Sans MS" pitchFamily="66" charset="0"/>
              </a:rPr>
              <a:t>Monte Carlo Simulations</a:t>
            </a:r>
          </a:p>
          <a:p>
            <a:pPr marL="747713" lvl="1" indent="-290513" algn="just">
              <a:buSzPct val="150000"/>
              <a:buFont typeface="Arial" pitchFamily="34" charset="0"/>
              <a:buChar char="•"/>
            </a:pPr>
            <a:r>
              <a:rPr lang="en-US" sz="2000" dirty="0">
                <a:latin typeface="Comic Sans MS" pitchFamily="66" charset="0"/>
              </a:rPr>
              <a:t>Random Sampling from Distributions</a:t>
            </a:r>
          </a:p>
          <a:p>
            <a:pPr marL="747713" lvl="1" indent="-290513" algn="just">
              <a:buSzPct val="150000"/>
              <a:buFont typeface="Arial" pitchFamily="34" charset="0"/>
              <a:buChar char="•"/>
            </a:pPr>
            <a:r>
              <a:rPr lang="en-US" sz="2000" dirty="0">
                <a:latin typeface="Comic Sans MS" pitchFamily="66" charset="0"/>
              </a:rPr>
              <a:t>A Tool for Learning Statistics</a:t>
            </a:r>
          </a:p>
          <a:p>
            <a:pPr marL="747713" lvl="1" indent="-290513" algn="just">
              <a:buSzPct val="150000"/>
              <a:buFont typeface="Arial" pitchFamily="34" charset="0"/>
              <a:buChar char="•"/>
            </a:pPr>
            <a:r>
              <a:rPr lang="en-US" sz="2000" dirty="0">
                <a:latin typeface="Comic Sans MS" pitchFamily="66" charset="0"/>
              </a:rPr>
              <a:t>Diffusion</a:t>
            </a:r>
          </a:p>
          <a:p>
            <a:pPr marL="747713" lvl="1" indent="-290513" algn="just">
              <a:buSzPct val="150000"/>
              <a:buFont typeface="Arial" pitchFamily="34" charset="0"/>
              <a:buChar char="•"/>
            </a:pPr>
            <a:r>
              <a:rPr lang="en-US" sz="2000" dirty="0">
                <a:latin typeface="Comic Sans MS" pitchFamily="66" charset="0"/>
              </a:rPr>
              <a:t>Agent Based Models</a:t>
            </a:r>
          </a:p>
          <a:p>
            <a:pPr marL="747713" lvl="1" indent="-290513" algn="just">
              <a:buSzPct val="150000"/>
              <a:buFont typeface="Arial" pitchFamily="34" charset="0"/>
              <a:buChar char="•"/>
            </a:pPr>
            <a:endParaRPr lang="en-US" sz="2000" dirty="0">
              <a:latin typeface="Comic Sans MS" pitchFamily="66" charset="0"/>
            </a:endParaRPr>
          </a:p>
          <a:p>
            <a:pPr marL="290513" indent="-290513" algn="just">
              <a:buSzPct val="150000"/>
              <a:buFont typeface="Arial" pitchFamily="34" charset="0"/>
              <a:buChar char="•"/>
            </a:pPr>
            <a:r>
              <a:rPr lang="en-US" sz="2000" b="1" dirty="0">
                <a:latin typeface="Comic Sans MS" pitchFamily="66" charset="0"/>
              </a:rPr>
              <a:t>Differential Equations</a:t>
            </a:r>
          </a:p>
          <a:p>
            <a:pPr marL="747713" lvl="1" indent="-290513" algn="just">
              <a:buSzPct val="150000"/>
              <a:buFont typeface="Arial" pitchFamily="34" charset="0"/>
              <a:buChar char="•"/>
            </a:pPr>
            <a:r>
              <a:rPr lang="en-US" sz="2000" dirty="0">
                <a:latin typeface="Comic Sans MS" pitchFamily="66" charset="0"/>
              </a:rPr>
              <a:t>Cell Growth</a:t>
            </a:r>
          </a:p>
          <a:p>
            <a:pPr marL="747713" lvl="1" indent="-290513" algn="just">
              <a:buSzPct val="150000"/>
              <a:buFont typeface="Arial" pitchFamily="34" charset="0"/>
              <a:buChar char="•"/>
            </a:pPr>
            <a:r>
              <a:rPr lang="en-US" sz="2000" dirty="0">
                <a:latin typeface="Comic Sans MS" pitchFamily="66" charset="0"/>
              </a:rPr>
              <a:t>Predators and Prey</a:t>
            </a:r>
          </a:p>
          <a:p>
            <a:pPr marL="747713" lvl="1" indent="-290513" algn="just">
              <a:buSzPct val="150000"/>
              <a:buFont typeface="Arial" pitchFamily="34" charset="0"/>
              <a:buChar char="•"/>
            </a:pPr>
            <a:r>
              <a:rPr lang="en-US" sz="2000" dirty="0">
                <a:latin typeface="Comic Sans MS" pitchFamily="66" charset="0"/>
              </a:rPr>
              <a:t>Negative Auto-Regulation</a:t>
            </a:r>
          </a:p>
          <a:p>
            <a:pPr marL="747713" lvl="1" indent="-290513" algn="just">
              <a:buSzPct val="150000"/>
              <a:buFont typeface="Arial" pitchFamily="34" charset="0"/>
              <a:buChar char="•"/>
            </a:pPr>
            <a:r>
              <a:rPr lang="en-US" sz="2000" dirty="0">
                <a:latin typeface="Comic Sans MS" pitchFamily="66" charset="0"/>
              </a:rPr>
              <a:t>Feed-Forward Loop</a:t>
            </a:r>
          </a:p>
          <a:p>
            <a:pPr lvl="1" algn="just">
              <a:buSzPct val="150000"/>
            </a:pPr>
            <a:endParaRPr lang="en-US" sz="2000" dirty="0">
              <a:latin typeface="Comic Sans MS" pitchFamily="66" charset="0"/>
            </a:endParaRPr>
          </a:p>
          <a:p>
            <a:pPr marL="290513" indent="-290513" algn="just">
              <a:buSzPct val="150000"/>
              <a:buFont typeface="Arial" pitchFamily="34" charset="0"/>
              <a:buChar char="•"/>
            </a:pPr>
            <a:r>
              <a:rPr lang="en-US" sz="2000" dirty="0">
                <a:latin typeface="Comic Sans MS" pitchFamily="66" charset="0"/>
              </a:rPr>
              <a:t>Examples:</a:t>
            </a:r>
          </a:p>
          <a:p>
            <a:pPr marL="747713" lvl="1" indent="-290513" algn="just">
              <a:buSzPct val="150000"/>
              <a:buFont typeface="Arial" pitchFamily="34" charset="0"/>
              <a:buChar char="•"/>
            </a:pPr>
            <a:r>
              <a:rPr lang="en-US" sz="2000" dirty="0">
                <a:latin typeface="Comic Sans MS" pitchFamily="66" charset="0"/>
              </a:rPr>
              <a:t>HIV progression and transmission</a:t>
            </a:r>
          </a:p>
          <a:p>
            <a:pPr marL="747713" lvl="1" indent="-290513" algn="just">
              <a:buSzPct val="150000"/>
              <a:buFont typeface="Arial" pitchFamily="34" charset="0"/>
              <a:buChar char="•"/>
            </a:pPr>
            <a:r>
              <a:rPr lang="en-US" sz="2000" dirty="0">
                <a:latin typeface="Comic Sans MS" pitchFamily="66" charset="0"/>
              </a:rPr>
              <a:t>Molecular Dynamics</a:t>
            </a:r>
          </a:p>
          <a:p>
            <a:pPr marL="747713" lvl="1" indent="-290513" algn="just">
              <a:buSzPct val="150000"/>
              <a:buFont typeface="Arial" pitchFamily="34" charset="0"/>
              <a:buChar char="•"/>
            </a:pPr>
            <a:r>
              <a:rPr lang="en-US" sz="2000" dirty="0">
                <a:latin typeface="Comic Sans MS" pitchFamily="66" charset="0"/>
              </a:rPr>
              <a:t>Microbial Communities</a:t>
            </a:r>
          </a:p>
          <a:p>
            <a:pPr marL="747713" lvl="1" indent="-290513" algn="just">
              <a:buSzPct val="150000"/>
              <a:buFont typeface="Arial" pitchFamily="34" charset="0"/>
              <a:buChar char="•"/>
            </a:pPr>
            <a:r>
              <a:rPr lang="en-US" sz="2000" dirty="0">
                <a:latin typeface="Comic Sans MS" pitchFamily="66" charset="0"/>
              </a:rPr>
              <a:t>Proteomics Experimental Design</a:t>
            </a:r>
          </a:p>
          <a:p>
            <a:pPr marL="747713" lvl="1" indent="-290513" algn="just">
              <a:buSzPct val="150000"/>
              <a:buFont typeface="Arial" pitchFamily="34" charset="0"/>
              <a:buChar char="•"/>
            </a:pPr>
            <a:r>
              <a:rPr lang="en-US" sz="2000" dirty="0">
                <a:latin typeface="Comic Sans MS" pitchFamily="66" charset="0"/>
              </a:rPr>
              <a:t>Image Analysis</a:t>
            </a:r>
          </a:p>
          <a:p>
            <a:pPr marL="747713" lvl="1" indent="-290513" algn="just">
              <a:buSzPct val="150000"/>
              <a:buFont typeface="Arial" pitchFamily="34" charset="0"/>
              <a:buChar char="•"/>
            </a:pPr>
            <a:r>
              <a:rPr lang="en-US" sz="2000" dirty="0">
                <a:latin typeface="Comic Sans MS" pitchFamily="66" charset="0"/>
              </a:rPr>
              <a:t>Replication Fork Progression</a:t>
            </a:r>
          </a:p>
          <a:p>
            <a:pPr marL="290513" indent="-290513" algn="just">
              <a:buSzPct val="150000"/>
              <a:buFont typeface="Arial" pitchFamily="34" charset="0"/>
              <a:buChar char="•"/>
            </a:pPr>
            <a:endParaRPr lang="en-US" sz="2000" dirty="0">
              <a:latin typeface="Comic Sans MS" pitchFamily="66" charset="0"/>
            </a:endParaRPr>
          </a:p>
          <a:p>
            <a:pPr marL="290513" indent="-290513" algn="just">
              <a:buSzPct val="150000"/>
              <a:buFont typeface="Arial" pitchFamily="34" charset="0"/>
              <a:buChar char="•"/>
            </a:pPr>
            <a:endParaRPr lang="en-US" sz="2000" dirty="0">
              <a:latin typeface="Comic Sans MS" pitchFamily="66" charset="0"/>
            </a:endParaRPr>
          </a:p>
          <a:p>
            <a:pPr marL="290513" indent="-290513" algn="just">
              <a:buSzPct val="150000"/>
              <a:buFont typeface="Arial" pitchFamily="34" charset="0"/>
              <a:buChar char="•"/>
            </a:pPr>
            <a:endParaRPr lang="en-US" sz="2000" dirty="0">
              <a:latin typeface="Comic Sans MS" pitchFamily="66" charset="0"/>
            </a:endParaRPr>
          </a:p>
          <a:p>
            <a:pPr algn="just"/>
            <a:endParaRPr lang="en-US" sz="2000" dirty="0">
              <a:latin typeface="Comic Sans MS" pitchFamily="66" charset="0"/>
            </a:endParaRPr>
          </a:p>
          <a:p>
            <a:pPr algn="just"/>
            <a:endParaRPr lang="en-US" sz="2000" dirty="0">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503F9A-AB72-46E9-98E5-781AF2FEC9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8920" y="2717442"/>
            <a:ext cx="1324560" cy="1371600"/>
          </a:xfrm>
          <a:prstGeom prst="rect">
            <a:avLst/>
          </a:prstGeom>
        </p:spPr>
      </p:pic>
      <p:pic>
        <p:nvPicPr>
          <p:cNvPr id="13" name="Picture 12">
            <a:extLst>
              <a:ext uri="{FF2B5EF4-FFF2-40B4-BE49-F238E27FC236}">
                <a16:creationId xmlns:a16="http://schemas.microsoft.com/office/drawing/2014/main" id="{D4DB6654-D8A4-45B6-8DC1-76D2AE9BA9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7327" y="2713987"/>
            <a:ext cx="1324560" cy="1371600"/>
          </a:xfrm>
          <a:prstGeom prst="rect">
            <a:avLst/>
          </a:prstGeom>
        </p:spPr>
      </p:pic>
      <p:pic>
        <p:nvPicPr>
          <p:cNvPr id="5" name="Picture 4">
            <a:extLst>
              <a:ext uri="{FF2B5EF4-FFF2-40B4-BE49-F238E27FC236}">
                <a16:creationId xmlns:a16="http://schemas.microsoft.com/office/drawing/2014/main" id="{5340ADDD-699F-4AAE-8008-FB023319E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3252" y="3999963"/>
            <a:ext cx="1324560" cy="1371600"/>
          </a:xfrm>
          <a:prstGeom prst="rect">
            <a:avLst/>
          </a:prstGeom>
        </p:spPr>
      </p:pic>
      <p:pic>
        <p:nvPicPr>
          <p:cNvPr id="11" name="Picture 10">
            <a:extLst>
              <a:ext uri="{FF2B5EF4-FFF2-40B4-BE49-F238E27FC236}">
                <a16:creationId xmlns:a16="http://schemas.microsoft.com/office/drawing/2014/main" id="{ADBE0AE7-85CB-44D2-9943-B5484A4DA1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7313" y="4012842"/>
            <a:ext cx="1324560" cy="1371600"/>
          </a:xfrm>
          <a:prstGeom prst="rect">
            <a:avLst/>
          </a:prstGeom>
        </p:spPr>
      </p:pic>
      <p:pic>
        <p:nvPicPr>
          <p:cNvPr id="3" name="Picture 2">
            <a:extLst>
              <a:ext uri="{FF2B5EF4-FFF2-40B4-BE49-F238E27FC236}">
                <a16:creationId xmlns:a16="http://schemas.microsoft.com/office/drawing/2014/main" id="{E1D35775-8755-40AB-B018-05E23C059E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8920" y="5316611"/>
            <a:ext cx="1324560" cy="1371600"/>
          </a:xfrm>
          <a:prstGeom prst="rect">
            <a:avLst/>
          </a:prstGeom>
        </p:spPr>
      </p:pic>
      <p:pic>
        <p:nvPicPr>
          <p:cNvPr id="9" name="Picture 8">
            <a:extLst>
              <a:ext uri="{FF2B5EF4-FFF2-40B4-BE49-F238E27FC236}">
                <a16:creationId xmlns:a16="http://schemas.microsoft.com/office/drawing/2014/main" id="{062C1461-27B9-425A-895C-C9EAEEB79D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75506" y="5311697"/>
            <a:ext cx="1324560" cy="1371600"/>
          </a:xfrm>
          <a:prstGeom prst="rect">
            <a:avLst/>
          </a:prstGeom>
        </p:spPr>
      </p:pic>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400" b="1" dirty="0">
                <a:latin typeface="Comic Sans MS" pitchFamily="66" charset="0"/>
              </a:rPr>
              <a:t>A Tool for Learning Statistics: Extreme Value Distributions</a:t>
            </a:r>
            <a:endParaRPr lang="sv-SE" sz="2400" b="1" dirty="0">
              <a:latin typeface="Comic Sans MS" pitchFamily="66" charset="0"/>
            </a:endParaRPr>
          </a:p>
        </p:txBody>
      </p:sp>
      <p:sp>
        <p:nvSpPr>
          <p:cNvPr id="18" name="Rectangle 2">
            <a:extLst>
              <a:ext uri="{FF2B5EF4-FFF2-40B4-BE49-F238E27FC236}">
                <a16:creationId xmlns:a16="http://schemas.microsoft.com/office/drawing/2014/main" id="{A77F04A8-6DE6-4D57-8451-844FE9B28E10}"/>
              </a:ext>
            </a:extLst>
          </p:cNvPr>
          <p:cNvSpPr>
            <a:spLocks noChangeArrowheads="1"/>
          </p:cNvSpPr>
          <p:nvPr/>
        </p:nvSpPr>
        <p:spPr bwMode="auto">
          <a:xfrm>
            <a:off x="3266977"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2" name="Line 88">
            <a:extLst>
              <a:ext uri="{FF2B5EF4-FFF2-40B4-BE49-F238E27FC236}">
                <a16:creationId xmlns:a16="http://schemas.microsoft.com/office/drawing/2014/main" id="{FEC0A7A1-5EC8-454D-AB2E-9EFA783260F8}"/>
              </a:ext>
            </a:extLst>
          </p:cNvPr>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26" name="Rectangle 25">
            <a:extLst>
              <a:ext uri="{FF2B5EF4-FFF2-40B4-BE49-F238E27FC236}">
                <a16:creationId xmlns:a16="http://schemas.microsoft.com/office/drawing/2014/main" id="{0062728E-318D-4E4D-AC58-8624A97B3FEE}"/>
              </a:ext>
            </a:extLst>
          </p:cNvPr>
          <p:cNvSpPr/>
          <p:nvPr/>
        </p:nvSpPr>
        <p:spPr>
          <a:xfrm>
            <a:off x="2600227" y="533400"/>
            <a:ext cx="1981200" cy="338554"/>
          </a:xfrm>
          <a:prstGeom prst="rect">
            <a:avLst/>
          </a:prstGeom>
        </p:spPr>
        <p:txBody>
          <a:bodyPr wrap="square">
            <a:spAutoFit/>
          </a:bodyPr>
          <a:lstStyle/>
          <a:p>
            <a:pPr marL="0" lvl="1" algn="ctr"/>
            <a:r>
              <a:rPr lang="en-US" sz="1600" dirty="0">
                <a:latin typeface="Comic Sans MS" pitchFamily="66" charset="0"/>
              </a:rPr>
              <a:t>Normal</a:t>
            </a:r>
          </a:p>
        </p:txBody>
      </p:sp>
      <p:sp>
        <p:nvSpPr>
          <p:cNvPr id="28" name="Rectangle 27">
            <a:extLst>
              <a:ext uri="{FF2B5EF4-FFF2-40B4-BE49-F238E27FC236}">
                <a16:creationId xmlns:a16="http://schemas.microsoft.com/office/drawing/2014/main" id="{0C7C073A-8FA6-44D1-AAFD-183B5C315484}"/>
              </a:ext>
            </a:extLst>
          </p:cNvPr>
          <p:cNvSpPr/>
          <p:nvPr/>
        </p:nvSpPr>
        <p:spPr>
          <a:xfrm>
            <a:off x="4876800" y="533400"/>
            <a:ext cx="1981200" cy="338554"/>
          </a:xfrm>
          <a:prstGeom prst="rect">
            <a:avLst/>
          </a:prstGeom>
        </p:spPr>
        <p:txBody>
          <a:bodyPr wrap="square">
            <a:spAutoFit/>
          </a:bodyPr>
          <a:lstStyle/>
          <a:p>
            <a:pPr marL="0" lvl="1" algn="ctr"/>
            <a:r>
              <a:rPr lang="en-US" sz="1600" dirty="0">
                <a:latin typeface="Comic Sans MS" pitchFamily="66" charset="0"/>
              </a:rPr>
              <a:t>Skewed</a:t>
            </a:r>
          </a:p>
        </p:txBody>
      </p:sp>
      <p:pic>
        <p:nvPicPr>
          <p:cNvPr id="32" name="Picture 2" descr="D:\Google Drive\NYU\Teaching\2014 Fall Biostatistics and Bioinformatics\2. Descriptive Statistics\plots\skewed_distribution.png">
            <a:extLst>
              <a:ext uri="{FF2B5EF4-FFF2-40B4-BE49-F238E27FC236}">
                <a16:creationId xmlns:a16="http://schemas.microsoft.com/office/drawing/2014/main" id="{CABD5A7F-612F-41CC-80ED-D6C2B39B4A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05136" y="838200"/>
            <a:ext cx="18606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D:\Google Drive\NYU\Teaching\2014 Fall Biostatistics and Bioinformatics\2. Descriptive Statistics\plots\normal_distribution.png">
            <a:extLst>
              <a:ext uri="{FF2B5EF4-FFF2-40B4-BE49-F238E27FC236}">
                <a16:creationId xmlns:a16="http://schemas.microsoft.com/office/drawing/2014/main" id="{1734B4D6-DF1D-4895-B91D-F99A0AA319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44536" y="838200"/>
            <a:ext cx="1860691" cy="18288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E98B3E1C-8A8B-47B6-8610-FC950021E61D}"/>
              </a:ext>
            </a:extLst>
          </p:cNvPr>
          <p:cNvSpPr/>
          <p:nvPr/>
        </p:nvSpPr>
        <p:spPr>
          <a:xfrm>
            <a:off x="2920385" y="2719590"/>
            <a:ext cx="609600" cy="338554"/>
          </a:xfrm>
          <a:prstGeom prst="rect">
            <a:avLst/>
          </a:prstGeom>
        </p:spPr>
        <p:txBody>
          <a:bodyPr wrap="square">
            <a:spAutoFit/>
          </a:bodyPr>
          <a:lstStyle/>
          <a:p>
            <a:pPr marL="0" lvl="1" algn="ctr"/>
            <a:r>
              <a:rPr lang="en-US" sz="1600" dirty="0">
                <a:latin typeface="Comic Sans MS" pitchFamily="66" charset="0"/>
              </a:rPr>
              <a:t>n=3</a:t>
            </a:r>
          </a:p>
        </p:txBody>
      </p:sp>
      <p:sp>
        <p:nvSpPr>
          <p:cNvPr id="44" name="Rectangle 43">
            <a:extLst>
              <a:ext uri="{FF2B5EF4-FFF2-40B4-BE49-F238E27FC236}">
                <a16:creationId xmlns:a16="http://schemas.microsoft.com/office/drawing/2014/main" id="{0B3E013A-DE0A-4B04-8BDC-277286BB0F50}"/>
              </a:ext>
            </a:extLst>
          </p:cNvPr>
          <p:cNvSpPr/>
          <p:nvPr/>
        </p:nvSpPr>
        <p:spPr>
          <a:xfrm>
            <a:off x="2917906" y="4016651"/>
            <a:ext cx="609600" cy="338554"/>
          </a:xfrm>
          <a:prstGeom prst="rect">
            <a:avLst/>
          </a:prstGeom>
        </p:spPr>
        <p:txBody>
          <a:bodyPr wrap="square">
            <a:spAutoFit/>
          </a:bodyPr>
          <a:lstStyle/>
          <a:p>
            <a:pPr marL="0" lvl="1" algn="ctr"/>
            <a:r>
              <a:rPr lang="en-US" sz="1600" dirty="0">
                <a:latin typeface="Comic Sans MS" pitchFamily="66" charset="0"/>
              </a:rPr>
              <a:t>n=10</a:t>
            </a:r>
          </a:p>
        </p:txBody>
      </p:sp>
      <p:sp>
        <p:nvSpPr>
          <p:cNvPr id="47" name="Rectangle 46">
            <a:extLst>
              <a:ext uri="{FF2B5EF4-FFF2-40B4-BE49-F238E27FC236}">
                <a16:creationId xmlns:a16="http://schemas.microsoft.com/office/drawing/2014/main" id="{D6A309F3-CE11-4AD2-BE46-E971057134C4}"/>
              </a:ext>
            </a:extLst>
          </p:cNvPr>
          <p:cNvSpPr/>
          <p:nvPr/>
        </p:nvSpPr>
        <p:spPr>
          <a:xfrm>
            <a:off x="2866390" y="5230968"/>
            <a:ext cx="838200" cy="338554"/>
          </a:xfrm>
          <a:prstGeom prst="rect">
            <a:avLst/>
          </a:prstGeom>
        </p:spPr>
        <p:txBody>
          <a:bodyPr wrap="square">
            <a:spAutoFit/>
          </a:bodyPr>
          <a:lstStyle/>
          <a:p>
            <a:pPr marL="0" lvl="1" algn="ctr"/>
            <a:r>
              <a:rPr lang="en-US" sz="1600" dirty="0">
                <a:latin typeface="Comic Sans MS" pitchFamily="66" charset="0"/>
              </a:rPr>
              <a:t>n=100</a:t>
            </a:r>
          </a:p>
        </p:txBody>
      </p:sp>
      <p:sp>
        <p:nvSpPr>
          <p:cNvPr id="49" name="Rectangle 48">
            <a:extLst>
              <a:ext uri="{FF2B5EF4-FFF2-40B4-BE49-F238E27FC236}">
                <a16:creationId xmlns:a16="http://schemas.microsoft.com/office/drawing/2014/main" id="{6925DE65-206A-4CB4-96FD-D6CA4262E6A5}"/>
              </a:ext>
            </a:extLst>
          </p:cNvPr>
          <p:cNvSpPr/>
          <p:nvPr/>
        </p:nvSpPr>
        <p:spPr>
          <a:xfrm>
            <a:off x="5257901" y="2717442"/>
            <a:ext cx="609600" cy="338554"/>
          </a:xfrm>
          <a:prstGeom prst="rect">
            <a:avLst/>
          </a:prstGeom>
        </p:spPr>
        <p:txBody>
          <a:bodyPr wrap="square">
            <a:spAutoFit/>
          </a:bodyPr>
          <a:lstStyle/>
          <a:p>
            <a:pPr marL="0" lvl="1" algn="ctr"/>
            <a:r>
              <a:rPr lang="en-US" sz="1600" dirty="0">
                <a:latin typeface="Comic Sans MS" pitchFamily="66" charset="0"/>
              </a:rPr>
              <a:t>n=3</a:t>
            </a:r>
          </a:p>
        </p:txBody>
      </p:sp>
      <p:sp>
        <p:nvSpPr>
          <p:cNvPr id="50" name="Rectangle 49">
            <a:extLst>
              <a:ext uri="{FF2B5EF4-FFF2-40B4-BE49-F238E27FC236}">
                <a16:creationId xmlns:a16="http://schemas.microsoft.com/office/drawing/2014/main" id="{C48CA376-CD23-4C24-87B7-C52C22A1A286}"/>
              </a:ext>
            </a:extLst>
          </p:cNvPr>
          <p:cNvSpPr/>
          <p:nvPr/>
        </p:nvSpPr>
        <p:spPr>
          <a:xfrm>
            <a:off x="5242543" y="4040261"/>
            <a:ext cx="609600" cy="338554"/>
          </a:xfrm>
          <a:prstGeom prst="rect">
            <a:avLst/>
          </a:prstGeom>
        </p:spPr>
        <p:txBody>
          <a:bodyPr wrap="square">
            <a:spAutoFit/>
          </a:bodyPr>
          <a:lstStyle/>
          <a:p>
            <a:pPr marL="0" lvl="1" algn="ctr"/>
            <a:r>
              <a:rPr lang="en-US" sz="1600" dirty="0">
                <a:latin typeface="Comic Sans MS" pitchFamily="66" charset="0"/>
              </a:rPr>
              <a:t>n=10</a:t>
            </a:r>
          </a:p>
        </p:txBody>
      </p:sp>
      <p:sp>
        <p:nvSpPr>
          <p:cNvPr id="51" name="Rectangle 50">
            <a:extLst>
              <a:ext uri="{FF2B5EF4-FFF2-40B4-BE49-F238E27FC236}">
                <a16:creationId xmlns:a16="http://schemas.microsoft.com/office/drawing/2014/main" id="{D643DEBA-9378-4F78-8B3F-5917496A6A00}"/>
              </a:ext>
            </a:extLst>
          </p:cNvPr>
          <p:cNvSpPr/>
          <p:nvPr/>
        </p:nvSpPr>
        <p:spPr>
          <a:xfrm>
            <a:off x="5191027" y="5280336"/>
            <a:ext cx="838200" cy="338554"/>
          </a:xfrm>
          <a:prstGeom prst="rect">
            <a:avLst/>
          </a:prstGeom>
        </p:spPr>
        <p:txBody>
          <a:bodyPr wrap="square">
            <a:spAutoFit/>
          </a:bodyPr>
          <a:lstStyle/>
          <a:p>
            <a:pPr marL="0" lvl="1" algn="ctr"/>
            <a:r>
              <a:rPr lang="en-US" sz="1600" dirty="0">
                <a:latin typeface="Comic Sans MS" pitchFamily="66" charset="0"/>
              </a:rPr>
              <a:t>n=100</a:t>
            </a:r>
          </a:p>
        </p:txBody>
      </p:sp>
      <p:sp>
        <p:nvSpPr>
          <p:cNvPr id="64" name="Rectangle 87">
            <a:extLst>
              <a:ext uri="{FF2B5EF4-FFF2-40B4-BE49-F238E27FC236}">
                <a16:creationId xmlns:a16="http://schemas.microsoft.com/office/drawing/2014/main" id="{5A216281-DF06-4C94-866D-8CA4FD4FBA34}"/>
              </a:ext>
            </a:extLst>
          </p:cNvPr>
          <p:cNvSpPr>
            <a:spLocks noChangeArrowheads="1"/>
          </p:cNvSpPr>
          <p:nvPr/>
        </p:nvSpPr>
        <p:spPr bwMode="auto">
          <a:xfrm>
            <a:off x="2714696" y="6515100"/>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Max</a:t>
            </a:r>
          </a:p>
        </p:txBody>
      </p:sp>
      <p:sp>
        <p:nvSpPr>
          <p:cNvPr id="65" name="Rectangle 87">
            <a:extLst>
              <a:ext uri="{FF2B5EF4-FFF2-40B4-BE49-F238E27FC236}">
                <a16:creationId xmlns:a16="http://schemas.microsoft.com/office/drawing/2014/main" id="{13401D61-42AA-41C9-912C-8A5C32820049}"/>
              </a:ext>
            </a:extLst>
          </p:cNvPr>
          <p:cNvSpPr>
            <a:spLocks noChangeArrowheads="1"/>
          </p:cNvSpPr>
          <p:nvPr/>
        </p:nvSpPr>
        <p:spPr bwMode="auto">
          <a:xfrm>
            <a:off x="4953000" y="6515100"/>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Max</a:t>
            </a:r>
          </a:p>
        </p:txBody>
      </p:sp>
    </p:spTree>
    <p:extLst>
      <p:ext uri="{BB962C8B-B14F-4D97-AF65-F5344CB8AC3E}">
        <p14:creationId xmlns:p14="http://schemas.microsoft.com/office/powerpoint/2010/main" val="3374347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87"/>
          <p:cNvSpPr>
            <a:spLocks noChangeArrowheads="1"/>
          </p:cNvSpPr>
          <p:nvPr/>
        </p:nvSpPr>
        <p:spPr bwMode="auto">
          <a:xfrm>
            <a:off x="0" y="0"/>
            <a:ext cx="9144000" cy="685800"/>
          </a:xfrm>
          <a:prstGeom prst="rect">
            <a:avLst/>
          </a:prstGeom>
          <a:noFill/>
          <a:ln w="9525">
            <a:noFill/>
            <a:miter lim="800000"/>
            <a:headEnd/>
            <a:tailEnd/>
          </a:ln>
        </p:spPr>
        <p:txBody>
          <a:bodyPr anchor="ctr"/>
          <a:lstStyle/>
          <a:p>
            <a:pPr algn="ctr"/>
            <a:r>
              <a:rPr lang="sv-SE" sz="2800" b="1" dirty="0">
                <a:latin typeface="Comic Sans MS" pitchFamily="66" charset="0"/>
              </a:rPr>
              <a:t>Randomly Sample from Distributions</a:t>
            </a:r>
          </a:p>
        </p:txBody>
      </p:sp>
      <p:sp>
        <p:nvSpPr>
          <p:cNvPr id="3098" name="Line 88"/>
          <p:cNvSpPr>
            <a:spLocks noChangeShapeType="1"/>
          </p:cNvSpPr>
          <p:nvPr/>
        </p:nvSpPr>
        <p:spPr bwMode="auto">
          <a:xfrm>
            <a:off x="609600" y="651933"/>
            <a:ext cx="7924800" cy="0"/>
          </a:xfrm>
          <a:prstGeom prst="line">
            <a:avLst/>
          </a:prstGeom>
          <a:noFill/>
          <a:ln w="31750">
            <a:solidFill>
              <a:srgbClr val="CC3300"/>
            </a:solidFill>
            <a:round/>
            <a:headEnd/>
            <a:tailEnd/>
          </a:ln>
        </p:spPr>
        <p:txBody>
          <a:bodyPr/>
          <a:lstStyle/>
          <a:p>
            <a:endParaRPr lang="en-US">
              <a:latin typeface="Comic Sans MS" pitchFamily="66" charset="0"/>
            </a:endParaRPr>
          </a:p>
        </p:txBody>
      </p:sp>
      <p:pic>
        <p:nvPicPr>
          <p:cNvPr id="5" name="Picture 5" descr="D:\Dropbox\FenyoLab\Projects\Rothenberg\Delmar\data\Simulation 3\30000x2000 box (15 Cx43, 60 PKP2)\Verification_Cx43_UNT_shRNA.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417" t="8333" r="49167" b="52778"/>
          <a:stretch/>
        </p:blipFill>
        <p:spPr bwMode="auto">
          <a:xfrm>
            <a:off x="2819400" y="1066800"/>
            <a:ext cx="37338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9212" y="3600271"/>
            <a:ext cx="8149988" cy="2308324"/>
          </a:xfrm>
          <a:prstGeom prst="rect">
            <a:avLst/>
          </a:prstGeom>
          <a:noFill/>
        </p:spPr>
        <p:txBody>
          <a:bodyPr wrap="square" rtlCol="0">
            <a:spAutoFit/>
          </a:bodyPr>
          <a:lstStyle/>
          <a:p>
            <a:pPr marL="457200" indent="-457200">
              <a:buAutoNum type="arabicPeriod"/>
            </a:pPr>
            <a:r>
              <a:rPr lang="en-US" sz="2400" dirty="0">
                <a:latin typeface="Comic Sans MS" pitchFamily="66" charset="0"/>
                <a:cs typeface="Courier New" pitchFamily="49" charset="0"/>
              </a:rPr>
              <a:t>Generate a pair of random numbers within the range.</a:t>
            </a:r>
          </a:p>
          <a:p>
            <a:pPr marL="457200" indent="-457200">
              <a:buAutoNum type="arabicPeriod"/>
            </a:pPr>
            <a:r>
              <a:rPr lang="en-US" sz="2400" dirty="0">
                <a:latin typeface="Comic Sans MS" pitchFamily="66" charset="0"/>
                <a:cs typeface="Courier New" pitchFamily="49" charset="0"/>
              </a:rPr>
              <a:t>Assign them to x and y</a:t>
            </a:r>
          </a:p>
          <a:p>
            <a:pPr marL="457200" indent="-457200">
              <a:buAutoNum type="arabicPeriod"/>
            </a:pPr>
            <a:r>
              <a:rPr lang="en-US" sz="2400" dirty="0">
                <a:latin typeface="Comic Sans MS" pitchFamily="66" charset="0"/>
                <a:cs typeface="Courier New" pitchFamily="49" charset="0"/>
              </a:rPr>
              <a:t>Keep x if the point (</a:t>
            </a:r>
            <a:r>
              <a:rPr lang="en-US" sz="2400" dirty="0" err="1">
                <a:latin typeface="Comic Sans MS" pitchFamily="66" charset="0"/>
                <a:cs typeface="Courier New" pitchFamily="49" charset="0"/>
              </a:rPr>
              <a:t>x,y</a:t>
            </a:r>
            <a:r>
              <a:rPr lang="en-US" sz="2400" dirty="0">
                <a:latin typeface="Comic Sans MS" pitchFamily="66" charset="0"/>
                <a:cs typeface="Courier New" pitchFamily="49" charset="0"/>
              </a:rPr>
              <a:t>) is within the distribution.</a:t>
            </a:r>
          </a:p>
          <a:p>
            <a:pPr marL="457200" indent="-457200">
              <a:buAutoNum type="arabicPeriod"/>
            </a:pPr>
            <a:r>
              <a:rPr lang="en-US" sz="2400" dirty="0">
                <a:latin typeface="Comic Sans MS" pitchFamily="66" charset="0"/>
                <a:cs typeface="Courier New" pitchFamily="49" charset="0"/>
              </a:rPr>
              <a:t>Repeat 1-3 until the desired sample size is obtained.</a:t>
            </a:r>
          </a:p>
          <a:p>
            <a:pPr marL="457200" indent="-457200">
              <a:buAutoNum type="arabicPeriod"/>
            </a:pPr>
            <a:r>
              <a:rPr lang="en-US" sz="2400" dirty="0">
                <a:latin typeface="Comic Sans MS" pitchFamily="66" charset="0"/>
                <a:cs typeface="Courier New" pitchFamily="49" charset="0"/>
              </a:rPr>
              <a:t>The values x obtained in this was will be distributed according to the original distribution.</a:t>
            </a:r>
          </a:p>
        </p:txBody>
      </p:sp>
      <p:sp>
        <p:nvSpPr>
          <p:cNvPr id="7" name="Oval 6"/>
          <p:cNvSpPr/>
          <p:nvPr/>
        </p:nvSpPr>
        <p:spPr>
          <a:xfrm>
            <a:off x="5105400" y="2514600"/>
            <a:ext cx="152400" cy="152400"/>
          </a:xfrm>
          <a:prstGeom prst="ellipse">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257800" y="1752600"/>
            <a:ext cx="152400" cy="152400"/>
          </a:xfrm>
          <a:prstGeom prst="ellipse">
            <a:avLst/>
          </a:prstGeom>
          <a:solidFill>
            <a:schemeClr val="bg1"/>
          </a:solidFill>
          <a:ln w="3175">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257800" y="1752600"/>
            <a:ext cx="152400" cy="152400"/>
          </a:xfrm>
          <a:prstGeom prst="ellipse">
            <a:avLst/>
          </a:prstGeom>
          <a:solidFill>
            <a:schemeClr val="tx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05400" y="2514600"/>
            <a:ext cx="152400" cy="152400"/>
          </a:xfrm>
          <a:prstGeom prst="ellipse">
            <a:avLst/>
          </a:prstGeom>
          <a:solidFill>
            <a:schemeClr val="tx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67200" y="2667000"/>
            <a:ext cx="152400" cy="152400"/>
          </a:xfrm>
          <a:prstGeom prst="ellipse">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810000" y="2438400"/>
            <a:ext cx="152400" cy="152400"/>
          </a:xfrm>
          <a:prstGeom prst="ellipse">
            <a:avLst/>
          </a:prstGeom>
          <a:solidFill>
            <a:schemeClr val="bg1"/>
          </a:solidFill>
          <a:ln w="3175">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810000" y="2438400"/>
            <a:ext cx="152400" cy="152400"/>
          </a:xfrm>
          <a:prstGeom prst="ellipse">
            <a:avLst/>
          </a:prstGeom>
          <a:solidFill>
            <a:schemeClr val="tx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67200" y="2667000"/>
            <a:ext cx="152400" cy="152400"/>
          </a:xfrm>
          <a:prstGeom prst="ellipse">
            <a:avLst/>
          </a:prstGeom>
          <a:solidFill>
            <a:schemeClr val="tx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715000" y="2209800"/>
            <a:ext cx="152400" cy="152400"/>
          </a:xfrm>
          <a:prstGeom prst="ellipse">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419600" y="1524000"/>
            <a:ext cx="152400" cy="152400"/>
          </a:xfrm>
          <a:prstGeom prst="ellipse">
            <a:avLst/>
          </a:prstGeom>
          <a:solidFill>
            <a:schemeClr val="bg1"/>
          </a:solidFill>
          <a:ln w="3175">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419600" y="1524000"/>
            <a:ext cx="152400" cy="152400"/>
          </a:xfrm>
          <a:prstGeom prst="ellipse">
            <a:avLst/>
          </a:prstGeom>
          <a:solidFill>
            <a:schemeClr val="tx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715000" y="2209800"/>
            <a:ext cx="152400" cy="152400"/>
          </a:xfrm>
          <a:prstGeom prst="ellipse">
            <a:avLst/>
          </a:prstGeom>
          <a:solidFill>
            <a:schemeClr val="tx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076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P spid="10" grpId="1" animBg="1"/>
      <p:bldP spid="11" grpId="0" animBg="1"/>
      <p:bldP spid="12" grpId="0" animBg="1"/>
      <p:bldP spid="13" grpId="0" animBg="1"/>
      <p:bldP spid="13" grpId="1" animBg="1"/>
      <p:bldP spid="14" grpId="0" animBg="1"/>
      <p:bldP spid="14" grpId="1" animBg="1"/>
      <p:bldP spid="15" grpId="0" animBg="1"/>
      <p:bldP spid="16"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3" name="Picture 13" descr="C:\Users\fenyo\Google Drive\NYU\Teaching\2014 Fall Biostatistics and Bioinformatics\- 28. Modeling and Simulations\plots\diffusion\diffusion_hist_9000.png"/>
          <p:cNvPicPr>
            <a:picLocks noChangeAspect="1" noChangeArrowheads="1"/>
          </p:cNvPicPr>
          <p:nvPr/>
        </p:nvPicPr>
        <p:blipFill>
          <a:blip r:embed="rId4" cstate="print"/>
          <a:srcRect/>
          <a:stretch>
            <a:fillRect/>
          </a:stretch>
        </p:blipFill>
        <p:spPr bwMode="auto">
          <a:xfrm>
            <a:off x="6867940" y="1714500"/>
            <a:ext cx="2286000" cy="2273944"/>
          </a:xfrm>
          <a:prstGeom prst="rect">
            <a:avLst/>
          </a:prstGeom>
          <a:noFill/>
        </p:spPr>
      </p:pic>
      <p:pic>
        <p:nvPicPr>
          <p:cNvPr id="30734" name="Picture 14" descr="C:\Users\fenyo\Google Drive\NYU\Teaching\2014 Fall Biostatistics and Bioinformatics\- 28. Modeling and Simulations\plots\diffusion\diffusion_hist_4000.png"/>
          <p:cNvPicPr>
            <a:picLocks noChangeAspect="1" noChangeArrowheads="1"/>
          </p:cNvPicPr>
          <p:nvPr/>
        </p:nvPicPr>
        <p:blipFill>
          <a:blip r:embed="rId5" cstate="print"/>
          <a:srcRect/>
          <a:stretch>
            <a:fillRect/>
          </a:stretch>
        </p:blipFill>
        <p:spPr bwMode="auto">
          <a:xfrm>
            <a:off x="4558748" y="1715254"/>
            <a:ext cx="2286000" cy="2272437"/>
          </a:xfrm>
          <a:prstGeom prst="rect">
            <a:avLst/>
          </a:prstGeom>
          <a:noFill/>
        </p:spPr>
      </p:pic>
      <p:pic>
        <p:nvPicPr>
          <p:cNvPr id="30735" name="Picture 15" descr="C:\Users\fenyo\Google Drive\NYU\Teaching\2014 Fall Biostatistics and Bioinformatics\- 28. Modeling and Simulations\plots\diffusion\diffusion_hist_1000.png"/>
          <p:cNvPicPr>
            <a:picLocks noChangeAspect="1" noChangeArrowheads="1"/>
          </p:cNvPicPr>
          <p:nvPr/>
        </p:nvPicPr>
        <p:blipFill>
          <a:blip r:embed="rId6" cstate="print"/>
          <a:srcRect/>
          <a:stretch>
            <a:fillRect/>
          </a:stretch>
        </p:blipFill>
        <p:spPr bwMode="auto">
          <a:xfrm>
            <a:off x="2272748" y="1713750"/>
            <a:ext cx="2286000" cy="2275445"/>
          </a:xfrm>
          <a:prstGeom prst="rect">
            <a:avLst/>
          </a:prstGeom>
          <a:noFill/>
        </p:spPr>
      </p:pic>
      <p:pic>
        <p:nvPicPr>
          <p:cNvPr id="30736" name="Picture 16" descr="C:\Users\fenyo\Google Drive\NYU\Teaching\2014 Fall Biostatistics and Bioinformatics\- 28. Modeling and Simulations\plots\diffusion\diffusion_hist_curve_9000.png"/>
          <p:cNvPicPr>
            <a:picLocks noChangeAspect="1" noChangeArrowheads="1"/>
          </p:cNvPicPr>
          <p:nvPr/>
        </p:nvPicPr>
        <p:blipFill>
          <a:blip r:embed="rId7" cstate="print"/>
          <a:srcRect/>
          <a:stretch>
            <a:fillRect/>
          </a:stretch>
        </p:blipFill>
        <p:spPr bwMode="auto">
          <a:xfrm>
            <a:off x="6867940" y="1714500"/>
            <a:ext cx="2286000" cy="2273945"/>
          </a:xfrm>
          <a:prstGeom prst="rect">
            <a:avLst/>
          </a:prstGeom>
          <a:noFill/>
        </p:spPr>
      </p:pic>
      <p:pic>
        <p:nvPicPr>
          <p:cNvPr id="30737" name="Picture 17" descr="C:\Users\fenyo\Google Drive\NYU\Teaching\2014 Fall Biostatistics and Bioinformatics\- 28. Modeling and Simulations\plots\diffusion\diffusion_hist_curve_4000.png"/>
          <p:cNvPicPr>
            <a:picLocks noChangeAspect="1" noChangeArrowheads="1"/>
          </p:cNvPicPr>
          <p:nvPr/>
        </p:nvPicPr>
        <p:blipFill>
          <a:blip r:embed="rId8" cstate="print"/>
          <a:srcRect/>
          <a:stretch>
            <a:fillRect/>
          </a:stretch>
        </p:blipFill>
        <p:spPr bwMode="auto">
          <a:xfrm>
            <a:off x="4558748" y="1715254"/>
            <a:ext cx="2286000" cy="2272437"/>
          </a:xfrm>
          <a:prstGeom prst="rect">
            <a:avLst/>
          </a:prstGeom>
          <a:noFill/>
        </p:spPr>
      </p:pic>
      <p:pic>
        <p:nvPicPr>
          <p:cNvPr id="30738" name="Picture 18" descr="C:\Users\fenyo\Google Drive\NYU\Teaching\2014 Fall Biostatistics and Bioinformatics\- 28. Modeling and Simulations\plots\diffusion\diffusion_hist_curve_1000.png"/>
          <p:cNvPicPr>
            <a:picLocks noChangeAspect="1" noChangeArrowheads="1"/>
          </p:cNvPicPr>
          <p:nvPr/>
        </p:nvPicPr>
        <p:blipFill>
          <a:blip r:embed="rId9" cstate="print"/>
          <a:srcRect/>
          <a:stretch>
            <a:fillRect/>
          </a:stretch>
        </p:blipFill>
        <p:spPr bwMode="auto">
          <a:xfrm>
            <a:off x="2272748" y="1713750"/>
            <a:ext cx="2286000" cy="2275445"/>
          </a:xfrm>
          <a:prstGeom prst="rect">
            <a:avLst/>
          </a:prstGeom>
          <a:noFill/>
        </p:spPr>
      </p:pic>
      <p:sp>
        <p:nvSpPr>
          <p:cNvPr id="3074" name="Rectangle 2"/>
          <p:cNvSpPr>
            <a:spLocks noChangeArrowheads="1"/>
          </p:cNvSpPr>
          <p:nvPr/>
        </p:nvSpPr>
        <p:spPr bwMode="auto">
          <a:xfrm>
            <a:off x="895350" y="609600"/>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Diffusion</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sp>
        <p:nvSpPr>
          <p:cNvPr id="5" name="Rectangle 4"/>
          <p:cNvSpPr/>
          <p:nvPr/>
        </p:nvSpPr>
        <p:spPr>
          <a:xfrm>
            <a:off x="609600" y="721578"/>
            <a:ext cx="7467600" cy="400110"/>
          </a:xfrm>
          <a:prstGeom prst="rect">
            <a:avLst/>
          </a:prstGeom>
        </p:spPr>
        <p:txBody>
          <a:bodyPr wrap="square">
            <a:spAutoFit/>
          </a:bodyPr>
          <a:lstStyle/>
          <a:p>
            <a:pPr algn="ctr"/>
            <a:r>
              <a:rPr lang="en-US" sz="2000" dirty="0">
                <a:latin typeface="Comic Sans MS" pitchFamily="66" charset="0"/>
              </a:rPr>
              <a:t>Diffusion can be simulated using a random walk.</a:t>
            </a:r>
          </a:p>
        </p:txBody>
      </p:sp>
      <p:pic>
        <p:nvPicPr>
          <p:cNvPr id="30728" name="Picture 8" descr="C:\Users\fenyo\Google Drive\NYU\Teaching\2014 Fall Biostatistics and Bioinformatics\- 28. Modeling and Simulations\plots\diffusion\diffusion_hist_0.png"/>
          <p:cNvPicPr>
            <a:picLocks noChangeAspect="1" noChangeArrowheads="1"/>
          </p:cNvPicPr>
          <p:nvPr/>
        </p:nvPicPr>
        <p:blipFill>
          <a:blip r:embed="rId10" cstate="print"/>
          <a:srcRect/>
          <a:stretch>
            <a:fillRect/>
          </a:stretch>
        </p:blipFill>
        <p:spPr bwMode="auto">
          <a:xfrm>
            <a:off x="-13252" y="1729692"/>
            <a:ext cx="2286000" cy="2168861"/>
          </a:xfrm>
          <a:prstGeom prst="rect">
            <a:avLst/>
          </a:prstGeom>
          <a:noFill/>
        </p:spPr>
      </p:pic>
      <p:sp>
        <p:nvSpPr>
          <p:cNvPr id="17" name="Rectangle 16"/>
          <p:cNvSpPr/>
          <p:nvPr/>
        </p:nvSpPr>
        <p:spPr>
          <a:xfrm>
            <a:off x="1477616" y="1762540"/>
            <a:ext cx="817420" cy="338554"/>
          </a:xfrm>
          <a:prstGeom prst="rect">
            <a:avLst/>
          </a:prstGeom>
        </p:spPr>
        <p:txBody>
          <a:bodyPr wrap="square">
            <a:spAutoFit/>
          </a:bodyPr>
          <a:lstStyle/>
          <a:p>
            <a:pPr marL="0" lvl="1" algn="ctr"/>
            <a:r>
              <a:rPr lang="en-US" sz="1600" b="1" dirty="0">
                <a:latin typeface="Comic Sans MS" pitchFamily="66" charset="0"/>
              </a:rPr>
              <a:t>t=0</a:t>
            </a:r>
          </a:p>
        </p:txBody>
      </p:sp>
      <p:sp>
        <p:nvSpPr>
          <p:cNvPr id="18" name="Rectangle 17"/>
          <p:cNvSpPr/>
          <p:nvPr/>
        </p:nvSpPr>
        <p:spPr>
          <a:xfrm>
            <a:off x="3817528" y="1762540"/>
            <a:ext cx="817420" cy="338554"/>
          </a:xfrm>
          <a:prstGeom prst="rect">
            <a:avLst/>
          </a:prstGeom>
        </p:spPr>
        <p:txBody>
          <a:bodyPr wrap="square">
            <a:spAutoFit/>
          </a:bodyPr>
          <a:lstStyle/>
          <a:p>
            <a:pPr marL="0" lvl="1" algn="ctr"/>
            <a:r>
              <a:rPr lang="en-US" sz="1600" b="1" dirty="0">
                <a:latin typeface="Comic Sans MS" pitchFamily="66" charset="0"/>
              </a:rPr>
              <a:t>t=1</a:t>
            </a:r>
          </a:p>
        </p:txBody>
      </p:sp>
      <p:sp>
        <p:nvSpPr>
          <p:cNvPr id="19" name="Rectangle 18"/>
          <p:cNvSpPr/>
          <p:nvPr/>
        </p:nvSpPr>
        <p:spPr>
          <a:xfrm>
            <a:off x="6086060" y="1762540"/>
            <a:ext cx="817420" cy="338554"/>
          </a:xfrm>
          <a:prstGeom prst="rect">
            <a:avLst/>
          </a:prstGeom>
        </p:spPr>
        <p:txBody>
          <a:bodyPr wrap="square">
            <a:spAutoFit/>
          </a:bodyPr>
          <a:lstStyle/>
          <a:p>
            <a:pPr marL="0" lvl="1" algn="ctr"/>
            <a:r>
              <a:rPr lang="en-US" sz="1600" b="1" dirty="0">
                <a:latin typeface="Comic Sans MS" pitchFamily="66" charset="0"/>
              </a:rPr>
              <a:t>t=4</a:t>
            </a:r>
          </a:p>
        </p:txBody>
      </p:sp>
      <p:sp>
        <p:nvSpPr>
          <p:cNvPr id="20" name="Rectangle 19"/>
          <p:cNvSpPr/>
          <p:nvPr/>
        </p:nvSpPr>
        <p:spPr>
          <a:xfrm>
            <a:off x="8336520" y="1762540"/>
            <a:ext cx="817420" cy="338554"/>
          </a:xfrm>
          <a:prstGeom prst="rect">
            <a:avLst/>
          </a:prstGeom>
        </p:spPr>
        <p:txBody>
          <a:bodyPr wrap="square">
            <a:spAutoFit/>
          </a:bodyPr>
          <a:lstStyle/>
          <a:p>
            <a:pPr marL="0" lvl="1" algn="ctr"/>
            <a:r>
              <a:rPr lang="en-US" sz="1600" b="1" dirty="0">
                <a:latin typeface="Comic Sans MS" pitchFamily="66" charset="0"/>
              </a:rPr>
              <a:t>t=9</a:t>
            </a:r>
          </a:p>
        </p:txBody>
      </p:sp>
      <p:graphicFrame>
        <p:nvGraphicFramePr>
          <p:cNvPr id="21" name="Object 20"/>
          <p:cNvGraphicFramePr>
            <a:graphicFrameLocks noChangeAspect="1"/>
          </p:cNvGraphicFramePr>
          <p:nvPr/>
        </p:nvGraphicFramePr>
        <p:xfrm>
          <a:off x="2743200" y="4343400"/>
          <a:ext cx="3717758" cy="1308100"/>
        </p:xfrm>
        <a:graphic>
          <a:graphicData uri="http://schemas.openxmlformats.org/presentationml/2006/ole">
            <mc:AlternateContent xmlns:mc="http://schemas.openxmlformats.org/markup-compatibility/2006">
              <mc:Choice xmlns:v="urn:schemas-microsoft-com:vml" Requires="v">
                <p:oleObj spid="_x0000_s30772" name="Equation" r:id="rId11" imgW="1371600" imgH="482600" progId="Equation.3">
                  <p:embed/>
                </p:oleObj>
              </mc:Choice>
              <mc:Fallback>
                <p:oleObj name="Equation" r:id="rId11" imgW="1371600" imgH="482600" progId="Equation.3">
                  <p:embed/>
                  <p:pic>
                    <p:nvPicPr>
                      <p:cNvPr id="0"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3200" y="4343400"/>
                        <a:ext cx="3717758" cy="1308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87"/>
          <p:cNvSpPr>
            <a:spLocks noChangeArrowheads="1"/>
          </p:cNvSpPr>
          <p:nvPr/>
        </p:nvSpPr>
        <p:spPr bwMode="auto">
          <a:xfrm>
            <a:off x="7210496" y="3912704"/>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
        <p:nvSpPr>
          <p:cNvPr id="29" name="Rectangle 87"/>
          <p:cNvSpPr>
            <a:spLocks noChangeArrowheads="1"/>
          </p:cNvSpPr>
          <p:nvPr/>
        </p:nvSpPr>
        <p:spPr bwMode="auto">
          <a:xfrm>
            <a:off x="4953000" y="3912704"/>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
        <p:nvSpPr>
          <p:cNvPr id="30" name="Rectangle 87"/>
          <p:cNvSpPr>
            <a:spLocks noChangeArrowheads="1"/>
          </p:cNvSpPr>
          <p:nvPr/>
        </p:nvSpPr>
        <p:spPr bwMode="auto">
          <a:xfrm>
            <a:off x="2638496" y="3912704"/>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
        <p:nvSpPr>
          <p:cNvPr id="31" name="Rectangle 87"/>
          <p:cNvSpPr>
            <a:spLocks noChangeArrowheads="1"/>
          </p:cNvSpPr>
          <p:nvPr/>
        </p:nvSpPr>
        <p:spPr bwMode="auto">
          <a:xfrm>
            <a:off x="428696" y="3848100"/>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C:\Users\fenyo\Google Drive\NYU\Teaching\2014 Fall Biostatistics and Bioinformatics\- 28. Modeling and Simulations\plots\diffusion\diffusion_solid_wall_at_0.3_hist_9000.png"/>
          <p:cNvPicPr>
            <a:picLocks noChangeAspect="1" noChangeArrowheads="1"/>
          </p:cNvPicPr>
          <p:nvPr/>
        </p:nvPicPr>
        <p:blipFill>
          <a:blip r:embed="rId3" cstate="print"/>
          <a:srcRect/>
          <a:stretch>
            <a:fillRect/>
          </a:stretch>
        </p:blipFill>
        <p:spPr bwMode="auto">
          <a:xfrm>
            <a:off x="6858000" y="991350"/>
            <a:ext cx="2286000" cy="2273945"/>
          </a:xfrm>
          <a:prstGeom prst="rect">
            <a:avLst/>
          </a:prstGeom>
          <a:noFill/>
        </p:spPr>
      </p:pic>
      <p:pic>
        <p:nvPicPr>
          <p:cNvPr id="40965" name="Picture 5" descr="C:\Users\fenyo\Google Drive\NYU\Teaching\2014 Fall Biostatistics and Bioinformatics\- 28. Modeling and Simulations\plots\diffusion\diffusion_solid_wall_at_0.3_hist_4000.png"/>
          <p:cNvPicPr>
            <a:picLocks noChangeAspect="1" noChangeArrowheads="1"/>
          </p:cNvPicPr>
          <p:nvPr/>
        </p:nvPicPr>
        <p:blipFill>
          <a:blip r:embed="rId4" cstate="print"/>
          <a:srcRect/>
          <a:stretch>
            <a:fillRect/>
          </a:stretch>
        </p:blipFill>
        <p:spPr bwMode="auto">
          <a:xfrm>
            <a:off x="4589468" y="990600"/>
            <a:ext cx="2286000" cy="2275444"/>
          </a:xfrm>
          <a:prstGeom prst="rect">
            <a:avLst/>
          </a:prstGeom>
          <a:noFill/>
        </p:spPr>
      </p:pic>
      <p:pic>
        <p:nvPicPr>
          <p:cNvPr id="40968" name="Picture 8" descr="C:\Users\fenyo\Google Drive\NYU\Teaching\2014 Fall Biostatistics and Bioinformatics\- 28. Modeling and Simulations\plots\diffusion\diffusion_solid_wall_at_0.3_hist_1000.png"/>
          <p:cNvPicPr>
            <a:picLocks noChangeAspect="1" noChangeArrowheads="1"/>
          </p:cNvPicPr>
          <p:nvPr/>
        </p:nvPicPr>
        <p:blipFill>
          <a:blip r:embed="rId5" cstate="print"/>
          <a:srcRect/>
          <a:stretch>
            <a:fillRect/>
          </a:stretch>
        </p:blipFill>
        <p:spPr bwMode="auto">
          <a:xfrm>
            <a:off x="2286000" y="990600"/>
            <a:ext cx="2286000" cy="2275444"/>
          </a:xfrm>
          <a:prstGeom prst="rect">
            <a:avLst/>
          </a:prstGeom>
          <a:noFill/>
        </p:spPr>
      </p:pic>
      <p:pic>
        <p:nvPicPr>
          <p:cNvPr id="40964" name="Picture 4" descr="C:\Users\fenyo\Google Drive\NYU\Teaching\2014 Fall Biostatistics and Bioinformatics\- 28. Modeling and Simulations\plots\diffusion\diffusion_solid_wall_at_0.3_hist_curve_9000.png"/>
          <p:cNvPicPr>
            <a:picLocks noChangeAspect="1" noChangeArrowheads="1"/>
          </p:cNvPicPr>
          <p:nvPr/>
        </p:nvPicPr>
        <p:blipFill>
          <a:blip r:embed="rId6" cstate="print"/>
          <a:srcRect/>
          <a:stretch>
            <a:fillRect/>
          </a:stretch>
        </p:blipFill>
        <p:spPr bwMode="auto">
          <a:xfrm>
            <a:off x="6858000" y="991350"/>
            <a:ext cx="2286000" cy="2273945"/>
          </a:xfrm>
          <a:prstGeom prst="rect">
            <a:avLst/>
          </a:prstGeom>
          <a:noFill/>
        </p:spPr>
      </p:pic>
      <p:pic>
        <p:nvPicPr>
          <p:cNvPr id="40966" name="Picture 6" descr="C:\Users\fenyo\Google Drive\NYU\Teaching\2014 Fall Biostatistics and Bioinformatics\- 28. Modeling and Simulations\plots\diffusion\diffusion_solid_wall_at_0.3_hist_curve_4000.png"/>
          <p:cNvPicPr>
            <a:picLocks noChangeAspect="1" noChangeArrowheads="1"/>
          </p:cNvPicPr>
          <p:nvPr/>
        </p:nvPicPr>
        <p:blipFill>
          <a:blip r:embed="rId7" cstate="print"/>
          <a:srcRect/>
          <a:stretch>
            <a:fillRect/>
          </a:stretch>
        </p:blipFill>
        <p:spPr bwMode="auto">
          <a:xfrm>
            <a:off x="4589468" y="990600"/>
            <a:ext cx="2286000" cy="2275444"/>
          </a:xfrm>
          <a:prstGeom prst="rect">
            <a:avLst/>
          </a:prstGeom>
          <a:noFill/>
        </p:spPr>
      </p:pic>
      <p:pic>
        <p:nvPicPr>
          <p:cNvPr id="40967" name="Picture 7" descr="C:\Users\fenyo\Google Drive\NYU\Teaching\2014 Fall Biostatistics and Bioinformatics\- 28. Modeling and Simulations\plots\diffusion\diffusion_solid_wall_at_0.3_hist_curve_1000.png"/>
          <p:cNvPicPr>
            <a:picLocks noChangeAspect="1" noChangeArrowheads="1"/>
          </p:cNvPicPr>
          <p:nvPr/>
        </p:nvPicPr>
        <p:blipFill>
          <a:blip r:embed="rId8" cstate="print"/>
          <a:srcRect/>
          <a:stretch>
            <a:fillRect/>
          </a:stretch>
        </p:blipFill>
        <p:spPr bwMode="auto">
          <a:xfrm>
            <a:off x="2286000" y="990600"/>
            <a:ext cx="2286000" cy="2275444"/>
          </a:xfrm>
          <a:prstGeom prst="rect">
            <a:avLst/>
          </a:prstGeom>
          <a:noFill/>
        </p:spPr>
      </p:pic>
      <p:sp>
        <p:nvSpPr>
          <p:cNvPr id="3074" name="Rectangle 2"/>
          <p:cNvSpPr>
            <a:spLocks noChangeArrowheads="1"/>
          </p:cNvSpPr>
          <p:nvPr/>
        </p:nvSpPr>
        <p:spPr bwMode="auto">
          <a:xfrm>
            <a:off x="895350" y="2045047"/>
            <a:ext cx="723900"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97" name="Rectangle 87"/>
          <p:cNvSpPr>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r>
              <a:rPr lang="en-US" sz="2800" b="1" dirty="0">
                <a:latin typeface="Comic Sans MS" pitchFamily="66" charset="0"/>
              </a:rPr>
              <a:t>Diffusion at a Wall </a:t>
            </a:r>
            <a:endParaRPr lang="sv-SE" sz="2800" b="1" dirty="0">
              <a:latin typeface="Comic Sans MS" pitchFamily="66" charset="0"/>
            </a:endParaRPr>
          </a:p>
        </p:txBody>
      </p:sp>
      <p:sp>
        <p:nvSpPr>
          <p:cNvPr id="3098" name="Line 88"/>
          <p:cNvSpPr>
            <a:spLocks noChangeShapeType="1"/>
          </p:cNvSpPr>
          <p:nvPr/>
        </p:nvSpPr>
        <p:spPr bwMode="auto">
          <a:xfrm>
            <a:off x="609600" y="533400"/>
            <a:ext cx="7924800" cy="0"/>
          </a:xfrm>
          <a:prstGeom prst="line">
            <a:avLst/>
          </a:prstGeom>
          <a:noFill/>
          <a:ln w="31750">
            <a:solidFill>
              <a:srgbClr val="CC3300"/>
            </a:solidFill>
            <a:round/>
            <a:headEnd/>
            <a:tailEnd/>
          </a:ln>
        </p:spPr>
        <p:txBody>
          <a:bodyPr/>
          <a:lstStyle/>
          <a:p>
            <a:endParaRPr lang="en-US"/>
          </a:p>
        </p:txBody>
      </p:sp>
      <p:pic>
        <p:nvPicPr>
          <p:cNvPr id="30728" name="Picture 8" descr="C:\Users\fenyo\Google Drive\NYU\Teaching\2014 Fall Biostatistics and Bioinformatics\- 28. Modeling and Simulations\plots\diffusion\diffusion_hist_0.png"/>
          <p:cNvPicPr>
            <a:picLocks noChangeAspect="1" noChangeArrowheads="1"/>
          </p:cNvPicPr>
          <p:nvPr/>
        </p:nvPicPr>
        <p:blipFill>
          <a:blip r:embed="rId9" cstate="print"/>
          <a:srcRect/>
          <a:stretch>
            <a:fillRect/>
          </a:stretch>
        </p:blipFill>
        <p:spPr bwMode="auto">
          <a:xfrm>
            <a:off x="0" y="2479339"/>
            <a:ext cx="2286000" cy="2168861"/>
          </a:xfrm>
          <a:prstGeom prst="rect">
            <a:avLst/>
          </a:prstGeom>
          <a:noFill/>
        </p:spPr>
      </p:pic>
      <p:sp>
        <p:nvSpPr>
          <p:cNvPr id="17" name="Rectangle 16"/>
          <p:cNvSpPr/>
          <p:nvPr/>
        </p:nvSpPr>
        <p:spPr>
          <a:xfrm>
            <a:off x="1490868" y="2512187"/>
            <a:ext cx="817420" cy="338554"/>
          </a:xfrm>
          <a:prstGeom prst="rect">
            <a:avLst/>
          </a:prstGeom>
        </p:spPr>
        <p:txBody>
          <a:bodyPr wrap="square">
            <a:spAutoFit/>
          </a:bodyPr>
          <a:lstStyle/>
          <a:p>
            <a:pPr marL="0" lvl="1" algn="ctr"/>
            <a:r>
              <a:rPr lang="en-US" sz="1600" b="1" dirty="0">
                <a:latin typeface="Comic Sans MS" pitchFamily="66" charset="0"/>
              </a:rPr>
              <a:t>t=0</a:t>
            </a:r>
          </a:p>
        </p:txBody>
      </p:sp>
      <p:sp>
        <p:nvSpPr>
          <p:cNvPr id="18" name="Rectangle 17"/>
          <p:cNvSpPr/>
          <p:nvPr/>
        </p:nvSpPr>
        <p:spPr>
          <a:xfrm>
            <a:off x="3906980" y="1076740"/>
            <a:ext cx="817420" cy="338554"/>
          </a:xfrm>
          <a:prstGeom prst="rect">
            <a:avLst/>
          </a:prstGeom>
        </p:spPr>
        <p:txBody>
          <a:bodyPr wrap="square">
            <a:spAutoFit/>
          </a:bodyPr>
          <a:lstStyle/>
          <a:p>
            <a:pPr marL="0" lvl="1" algn="ctr"/>
            <a:r>
              <a:rPr lang="en-US" sz="1600" b="1" dirty="0">
                <a:latin typeface="Comic Sans MS" pitchFamily="66" charset="0"/>
              </a:rPr>
              <a:t>t=1</a:t>
            </a:r>
          </a:p>
        </p:txBody>
      </p:sp>
      <p:sp>
        <p:nvSpPr>
          <p:cNvPr id="19" name="Rectangle 18"/>
          <p:cNvSpPr/>
          <p:nvPr/>
        </p:nvSpPr>
        <p:spPr>
          <a:xfrm>
            <a:off x="6116780" y="1076740"/>
            <a:ext cx="817420" cy="338554"/>
          </a:xfrm>
          <a:prstGeom prst="rect">
            <a:avLst/>
          </a:prstGeom>
        </p:spPr>
        <p:txBody>
          <a:bodyPr wrap="square">
            <a:spAutoFit/>
          </a:bodyPr>
          <a:lstStyle/>
          <a:p>
            <a:pPr marL="0" lvl="1" algn="ctr"/>
            <a:r>
              <a:rPr lang="en-US" sz="1600" b="1" dirty="0">
                <a:latin typeface="Comic Sans MS" pitchFamily="66" charset="0"/>
              </a:rPr>
              <a:t>t=4</a:t>
            </a:r>
          </a:p>
        </p:txBody>
      </p:sp>
      <p:sp>
        <p:nvSpPr>
          <p:cNvPr id="20" name="Rectangle 19"/>
          <p:cNvSpPr/>
          <p:nvPr/>
        </p:nvSpPr>
        <p:spPr>
          <a:xfrm>
            <a:off x="8326580" y="1076740"/>
            <a:ext cx="817420" cy="338554"/>
          </a:xfrm>
          <a:prstGeom prst="rect">
            <a:avLst/>
          </a:prstGeom>
        </p:spPr>
        <p:txBody>
          <a:bodyPr wrap="square">
            <a:spAutoFit/>
          </a:bodyPr>
          <a:lstStyle/>
          <a:p>
            <a:pPr marL="0" lvl="1" algn="ctr"/>
            <a:r>
              <a:rPr lang="en-US" sz="1600" b="1" dirty="0">
                <a:latin typeface="Comic Sans MS" pitchFamily="66" charset="0"/>
              </a:rPr>
              <a:t>t=9</a:t>
            </a:r>
          </a:p>
        </p:txBody>
      </p:sp>
      <p:sp>
        <p:nvSpPr>
          <p:cNvPr id="24" name="Rectangle 23"/>
          <p:cNvSpPr/>
          <p:nvPr/>
        </p:nvSpPr>
        <p:spPr>
          <a:xfrm>
            <a:off x="1981200" y="685800"/>
            <a:ext cx="7467600" cy="400110"/>
          </a:xfrm>
          <a:prstGeom prst="rect">
            <a:avLst/>
          </a:prstGeom>
        </p:spPr>
        <p:txBody>
          <a:bodyPr wrap="square">
            <a:spAutoFit/>
          </a:bodyPr>
          <a:lstStyle/>
          <a:p>
            <a:pPr algn="ctr"/>
            <a:r>
              <a:rPr lang="en-US" sz="2000" b="1" dirty="0">
                <a:latin typeface="Comic Sans MS" pitchFamily="66" charset="0"/>
              </a:rPr>
              <a:t>Solid Wall</a:t>
            </a:r>
          </a:p>
        </p:txBody>
      </p:sp>
      <p:sp>
        <p:nvSpPr>
          <p:cNvPr id="25" name="Rectangle 24"/>
          <p:cNvSpPr/>
          <p:nvPr/>
        </p:nvSpPr>
        <p:spPr>
          <a:xfrm>
            <a:off x="1752600" y="3790890"/>
            <a:ext cx="7467600" cy="400110"/>
          </a:xfrm>
          <a:prstGeom prst="rect">
            <a:avLst/>
          </a:prstGeom>
        </p:spPr>
        <p:txBody>
          <a:bodyPr wrap="square">
            <a:spAutoFit/>
          </a:bodyPr>
          <a:lstStyle/>
          <a:p>
            <a:pPr algn="ctr"/>
            <a:r>
              <a:rPr lang="en-US" sz="2000" b="1" dirty="0">
                <a:latin typeface="Comic Sans MS" pitchFamily="66" charset="0"/>
              </a:rPr>
              <a:t>Porous Wall</a:t>
            </a:r>
          </a:p>
        </p:txBody>
      </p:sp>
      <p:pic>
        <p:nvPicPr>
          <p:cNvPr id="40971" name="Picture 11" descr="C:\Users\fenyo\Google Drive\NYU\Teaching\2014 Fall Biostatistics and Bioinformatics\- 28. Modeling and Simulations\plots\diffusion\diffusion_transparent_0.99_wall_at_0.3_no_return_hist_9000.png"/>
          <p:cNvPicPr>
            <a:picLocks noChangeAspect="1" noChangeArrowheads="1"/>
          </p:cNvPicPr>
          <p:nvPr/>
        </p:nvPicPr>
        <p:blipFill>
          <a:blip r:embed="rId10" cstate="print"/>
          <a:srcRect/>
          <a:stretch>
            <a:fillRect/>
          </a:stretch>
        </p:blipFill>
        <p:spPr bwMode="auto">
          <a:xfrm>
            <a:off x="6858000" y="4192504"/>
            <a:ext cx="2286000" cy="2272437"/>
          </a:xfrm>
          <a:prstGeom prst="rect">
            <a:avLst/>
          </a:prstGeom>
          <a:noFill/>
        </p:spPr>
      </p:pic>
      <p:pic>
        <p:nvPicPr>
          <p:cNvPr id="40973" name="Picture 13" descr="C:\Users\fenyo\Google Drive\NYU\Teaching\2014 Fall Biostatistics and Bioinformatics\- 28. Modeling and Simulations\plots\diffusion\diffusion_transparent_0.99_wall_at_0.3_no_return_hist_4000.png"/>
          <p:cNvPicPr>
            <a:picLocks noChangeAspect="1" noChangeArrowheads="1"/>
          </p:cNvPicPr>
          <p:nvPr/>
        </p:nvPicPr>
        <p:blipFill>
          <a:blip r:embed="rId11" cstate="print"/>
          <a:srcRect/>
          <a:stretch>
            <a:fillRect/>
          </a:stretch>
        </p:blipFill>
        <p:spPr bwMode="auto">
          <a:xfrm>
            <a:off x="4572000" y="4191750"/>
            <a:ext cx="2286000" cy="2273944"/>
          </a:xfrm>
          <a:prstGeom prst="rect">
            <a:avLst/>
          </a:prstGeom>
          <a:noFill/>
        </p:spPr>
      </p:pic>
      <p:pic>
        <p:nvPicPr>
          <p:cNvPr id="40974" name="Picture 14" descr="C:\Users\fenyo\Google Drive\NYU\Teaching\2014 Fall Biostatistics and Bioinformatics\- 28. Modeling and Simulations\plots\diffusion\diffusion_transparent_0.99_wall_at_0.3_no_return_hist_1000.png"/>
          <p:cNvPicPr>
            <a:picLocks noChangeAspect="1" noChangeArrowheads="1"/>
          </p:cNvPicPr>
          <p:nvPr/>
        </p:nvPicPr>
        <p:blipFill>
          <a:blip r:embed="rId12" cstate="print"/>
          <a:srcRect/>
          <a:stretch>
            <a:fillRect/>
          </a:stretch>
        </p:blipFill>
        <p:spPr bwMode="auto">
          <a:xfrm>
            <a:off x="2286000" y="4191000"/>
            <a:ext cx="2286000" cy="2275445"/>
          </a:xfrm>
          <a:prstGeom prst="rect">
            <a:avLst/>
          </a:prstGeom>
          <a:noFill/>
        </p:spPr>
      </p:pic>
      <p:pic>
        <p:nvPicPr>
          <p:cNvPr id="40969" name="Picture 9" descr="C:\Users\fenyo\Google Drive\NYU\Teaching\2014 Fall Biostatistics and Bioinformatics\- 28. Modeling and Simulations\plots\diffusion\diffusion_transparent_0.99_wall_at_0.3_no_return_hist_curve_1000.png"/>
          <p:cNvPicPr>
            <a:picLocks noChangeAspect="1" noChangeArrowheads="1"/>
          </p:cNvPicPr>
          <p:nvPr/>
        </p:nvPicPr>
        <p:blipFill>
          <a:blip r:embed="rId13" cstate="print"/>
          <a:srcRect/>
          <a:stretch>
            <a:fillRect/>
          </a:stretch>
        </p:blipFill>
        <p:spPr bwMode="auto">
          <a:xfrm>
            <a:off x="2286000" y="4191000"/>
            <a:ext cx="2286000" cy="2275445"/>
          </a:xfrm>
          <a:prstGeom prst="rect">
            <a:avLst/>
          </a:prstGeom>
          <a:noFill/>
        </p:spPr>
      </p:pic>
      <p:pic>
        <p:nvPicPr>
          <p:cNvPr id="40970" name="Picture 10" descr="C:\Users\fenyo\Google Drive\NYU\Teaching\2014 Fall Biostatistics and Bioinformatics\- 28. Modeling and Simulations\plots\diffusion\diffusion_transparent_0.99_wall_at_0.3_no_return_hist_curve_9000.png"/>
          <p:cNvPicPr>
            <a:picLocks noChangeAspect="1" noChangeArrowheads="1"/>
          </p:cNvPicPr>
          <p:nvPr/>
        </p:nvPicPr>
        <p:blipFill>
          <a:blip r:embed="rId14" cstate="print"/>
          <a:srcRect/>
          <a:stretch>
            <a:fillRect/>
          </a:stretch>
        </p:blipFill>
        <p:spPr bwMode="auto">
          <a:xfrm>
            <a:off x="6858000" y="4192504"/>
            <a:ext cx="2286000" cy="2272437"/>
          </a:xfrm>
          <a:prstGeom prst="rect">
            <a:avLst/>
          </a:prstGeom>
          <a:noFill/>
        </p:spPr>
      </p:pic>
      <p:pic>
        <p:nvPicPr>
          <p:cNvPr id="40972" name="Picture 12" descr="C:\Users\fenyo\Google Drive\NYU\Teaching\2014 Fall Biostatistics and Bioinformatics\- 28. Modeling and Simulations\plots\diffusion\diffusion_transparent_0.99_wall_at_0.3_no_return_hist_curve_4000.png"/>
          <p:cNvPicPr>
            <a:picLocks noChangeAspect="1" noChangeArrowheads="1"/>
          </p:cNvPicPr>
          <p:nvPr/>
        </p:nvPicPr>
        <p:blipFill>
          <a:blip r:embed="rId15" cstate="print"/>
          <a:srcRect/>
          <a:stretch>
            <a:fillRect/>
          </a:stretch>
        </p:blipFill>
        <p:spPr bwMode="auto">
          <a:xfrm>
            <a:off x="4572000" y="4191750"/>
            <a:ext cx="2286000" cy="2273944"/>
          </a:xfrm>
          <a:prstGeom prst="rect">
            <a:avLst/>
          </a:prstGeom>
          <a:noFill/>
        </p:spPr>
      </p:pic>
      <p:sp>
        <p:nvSpPr>
          <p:cNvPr id="32" name="Rectangle 31"/>
          <p:cNvSpPr/>
          <p:nvPr/>
        </p:nvSpPr>
        <p:spPr>
          <a:xfrm>
            <a:off x="3906980" y="4233446"/>
            <a:ext cx="817420" cy="338554"/>
          </a:xfrm>
          <a:prstGeom prst="rect">
            <a:avLst/>
          </a:prstGeom>
        </p:spPr>
        <p:txBody>
          <a:bodyPr wrap="square">
            <a:spAutoFit/>
          </a:bodyPr>
          <a:lstStyle/>
          <a:p>
            <a:pPr marL="0" lvl="1" algn="ctr"/>
            <a:r>
              <a:rPr lang="en-US" sz="1600" b="1" dirty="0">
                <a:latin typeface="Comic Sans MS" pitchFamily="66" charset="0"/>
              </a:rPr>
              <a:t>t=1</a:t>
            </a:r>
          </a:p>
        </p:txBody>
      </p:sp>
      <p:sp>
        <p:nvSpPr>
          <p:cNvPr id="33" name="Rectangle 32"/>
          <p:cNvSpPr/>
          <p:nvPr/>
        </p:nvSpPr>
        <p:spPr>
          <a:xfrm>
            <a:off x="6116780" y="4233446"/>
            <a:ext cx="817420" cy="338554"/>
          </a:xfrm>
          <a:prstGeom prst="rect">
            <a:avLst/>
          </a:prstGeom>
        </p:spPr>
        <p:txBody>
          <a:bodyPr wrap="square">
            <a:spAutoFit/>
          </a:bodyPr>
          <a:lstStyle/>
          <a:p>
            <a:pPr marL="0" lvl="1" algn="ctr"/>
            <a:r>
              <a:rPr lang="en-US" sz="1600" b="1" dirty="0">
                <a:latin typeface="Comic Sans MS" pitchFamily="66" charset="0"/>
              </a:rPr>
              <a:t>t=4</a:t>
            </a:r>
          </a:p>
        </p:txBody>
      </p:sp>
      <p:sp>
        <p:nvSpPr>
          <p:cNvPr id="34" name="Rectangle 33"/>
          <p:cNvSpPr/>
          <p:nvPr/>
        </p:nvSpPr>
        <p:spPr>
          <a:xfrm>
            <a:off x="8326580" y="4233446"/>
            <a:ext cx="817420" cy="338554"/>
          </a:xfrm>
          <a:prstGeom prst="rect">
            <a:avLst/>
          </a:prstGeom>
        </p:spPr>
        <p:txBody>
          <a:bodyPr wrap="square">
            <a:spAutoFit/>
          </a:bodyPr>
          <a:lstStyle/>
          <a:p>
            <a:pPr marL="0" lvl="1" algn="ctr"/>
            <a:r>
              <a:rPr lang="en-US" sz="1600" b="1" dirty="0">
                <a:latin typeface="Comic Sans MS" pitchFamily="66" charset="0"/>
              </a:rPr>
              <a:t>t=9</a:t>
            </a:r>
          </a:p>
        </p:txBody>
      </p:sp>
      <p:cxnSp>
        <p:nvCxnSpPr>
          <p:cNvPr id="36" name="Straight Connector 35"/>
          <p:cNvCxnSpPr/>
          <p:nvPr/>
        </p:nvCxnSpPr>
        <p:spPr>
          <a:xfrm>
            <a:off x="1537252" y="2554356"/>
            <a:ext cx="0" cy="198120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7" name="Rectangle 87"/>
          <p:cNvSpPr>
            <a:spLocks noChangeArrowheads="1"/>
          </p:cNvSpPr>
          <p:nvPr/>
        </p:nvSpPr>
        <p:spPr bwMode="auto">
          <a:xfrm>
            <a:off x="7223748" y="3188804"/>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
        <p:nvSpPr>
          <p:cNvPr id="38" name="Rectangle 87"/>
          <p:cNvSpPr>
            <a:spLocks noChangeArrowheads="1"/>
          </p:cNvSpPr>
          <p:nvPr/>
        </p:nvSpPr>
        <p:spPr bwMode="auto">
          <a:xfrm>
            <a:off x="4966252" y="3188804"/>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
        <p:nvSpPr>
          <p:cNvPr id="39" name="Rectangle 87"/>
          <p:cNvSpPr>
            <a:spLocks noChangeArrowheads="1"/>
          </p:cNvSpPr>
          <p:nvPr/>
        </p:nvSpPr>
        <p:spPr bwMode="auto">
          <a:xfrm>
            <a:off x="2651748" y="3188804"/>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
        <p:nvSpPr>
          <p:cNvPr id="40" name="Rectangle 87"/>
          <p:cNvSpPr>
            <a:spLocks noChangeArrowheads="1"/>
          </p:cNvSpPr>
          <p:nvPr/>
        </p:nvSpPr>
        <p:spPr bwMode="auto">
          <a:xfrm>
            <a:off x="381000" y="4572000"/>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
        <p:nvSpPr>
          <p:cNvPr id="41" name="Rectangle 87"/>
          <p:cNvSpPr>
            <a:spLocks noChangeArrowheads="1"/>
          </p:cNvSpPr>
          <p:nvPr/>
        </p:nvSpPr>
        <p:spPr bwMode="auto">
          <a:xfrm>
            <a:off x="7210496" y="6362700"/>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
        <p:nvSpPr>
          <p:cNvPr id="42" name="Rectangle 87"/>
          <p:cNvSpPr>
            <a:spLocks noChangeArrowheads="1"/>
          </p:cNvSpPr>
          <p:nvPr/>
        </p:nvSpPr>
        <p:spPr bwMode="auto">
          <a:xfrm>
            <a:off x="4953000" y="6362700"/>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
        <p:nvSpPr>
          <p:cNvPr id="43" name="Rectangle 87"/>
          <p:cNvSpPr>
            <a:spLocks noChangeArrowheads="1"/>
          </p:cNvSpPr>
          <p:nvPr/>
        </p:nvSpPr>
        <p:spPr bwMode="auto">
          <a:xfrm>
            <a:off x="2638496" y="6362700"/>
            <a:ext cx="1704904" cy="342900"/>
          </a:xfrm>
          <a:prstGeom prst="rect">
            <a:avLst/>
          </a:prstGeom>
          <a:noFill/>
          <a:ln w="9525">
            <a:noFill/>
            <a:miter lim="800000"/>
            <a:headEnd/>
            <a:tailEnd/>
          </a:ln>
        </p:spPr>
        <p:txBody>
          <a:bodyPr anchor="ctr"/>
          <a:lstStyle/>
          <a:p>
            <a:pPr algn="ctr"/>
            <a:r>
              <a:rPr lang="sv-SE" sz="2000" dirty="0">
                <a:latin typeface="Comic Sans MS" pitchFamily="66" charset="0"/>
              </a:rPr>
              <a:t>Position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9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96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9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97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9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9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96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97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5" grpId="0"/>
      <p:bldP spid="32" grpId="0"/>
      <p:bldP spid="33" grpId="0"/>
      <p:bldP spid="34" grpId="0"/>
      <p:bldP spid="37" grpId="0"/>
      <p:bldP spid="38" grpId="0"/>
      <p:bldP spid="39" grpId="0"/>
      <p:bldP spid="41" grpId="0"/>
      <p:bldP spid="42"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7"/>
</p:tagLst>
</file>

<file path=ppt/tags/tag2.xml><?xml version="1.0" encoding="utf-8"?>
<p:tagLst xmlns:a="http://schemas.openxmlformats.org/drawingml/2006/main" xmlns:r="http://schemas.openxmlformats.org/officeDocument/2006/relationships" xmlns:p="http://schemas.openxmlformats.org/presentationml/2006/main">
  <p:tag name="TIMING" val="|38.6|4.3|28.7|0.9"/>
</p:tagLst>
</file>

<file path=ppt/tags/tag3.xml><?xml version="1.0" encoding="utf-8"?>
<p:tagLst xmlns:a="http://schemas.openxmlformats.org/drawingml/2006/main" xmlns:r="http://schemas.openxmlformats.org/officeDocument/2006/relationships" xmlns:p="http://schemas.openxmlformats.org/presentationml/2006/main">
  <p:tag name="TIMING" val="|38.6|4.3|28.7|0.9"/>
</p:tagLst>
</file>

<file path=ppt/tags/tag4.xml><?xml version="1.0" encoding="utf-8"?>
<p:tagLst xmlns:a="http://schemas.openxmlformats.org/drawingml/2006/main" xmlns:r="http://schemas.openxmlformats.org/officeDocument/2006/relationships" xmlns:p="http://schemas.openxmlformats.org/presentationml/2006/main">
  <p:tag name="TIMING" val="|38.6|4.3|28.7|0.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00000"/>
        </a:solidFill>
        <a:ln w="3175">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7513</TotalTime>
  <Words>2487</Words>
  <Application>Microsoft Office PowerPoint</Application>
  <PresentationFormat>On-screen Show (4:3)</PresentationFormat>
  <Paragraphs>657</Paragraphs>
  <Slides>54</Slides>
  <Notes>47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4" baseType="lpstr">
      <vt:lpstr>ＭＳ Ｐゴシック</vt:lpstr>
      <vt:lpstr>Arial</vt:lpstr>
      <vt:lpstr>Arial Black</vt:lpstr>
      <vt:lpstr>Calibri</vt:lpstr>
      <vt:lpstr>Candara</vt:lpstr>
      <vt:lpstr>Comic Sans MS</vt:lpstr>
      <vt:lpstr>Courier New</vt:lpstr>
      <vt:lpstr>Symbol</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Braithwaite: HIV Progression Model</vt:lpstr>
      <vt:lpstr>Braithwaite HIV Transmission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 Simulated</vt:lpstr>
      <vt:lpstr>PowerPoint Presentation</vt:lpstr>
      <vt:lpstr>PowerPoint Presentation</vt:lpstr>
      <vt:lpstr>Number of Proteins in Mixture</vt:lpstr>
      <vt:lpstr>Amount loaded and peptide separation</vt:lpstr>
      <vt:lpstr>PowerPoint Presentation</vt:lpstr>
      <vt:lpstr>PowerPoint Presentation</vt:lpstr>
      <vt:lpstr>PowerPoint Presentation</vt:lpstr>
      <vt:lpstr>PowerPoint Presentation</vt:lpstr>
      <vt:lpstr>Overlap area in images with two different cluster densities</vt:lpstr>
      <vt:lpstr>PowerPoint Presentation</vt:lpstr>
      <vt:lpstr>PowerPoint Presentation</vt:lpstr>
      <vt:lpstr>Example of Simulation</vt:lpstr>
      <vt:lpstr>Interaction Factor with images of different cluster densities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Fenyo</dc:creator>
  <cp:lastModifiedBy>fenyo</cp:lastModifiedBy>
  <cp:revision>439</cp:revision>
  <dcterms:created xsi:type="dcterms:W3CDTF">2005-06-29T18:18:27Z</dcterms:created>
  <dcterms:modified xsi:type="dcterms:W3CDTF">2018-10-24T19:11:45Z</dcterms:modified>
</cp:coreProperties>
</file>